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5" r:id="rId2"/>
    <p:sldId id="267" r:id="rId3"/>
    <p:sldId id="264" r:id="rId4"/>
    <p:sldId id="256" r:id="rId5"/>
    <p:sldId id="257" r:id="rId6"/>
    <p:sldId id="258" r:id="rId7"/>
    <p:sldId id="259" r:id="rId8"/>
    <p:sldId id="262" r:id="rId9"/>
    <p:sldId id="260" r:id="rId10"/>
    <p:sldId id="263" r:id="rId11"/>
    <p:sldId id="276" r:id="rId12"/>
    <p:sldId id="269" r:id="rId13"/>
    <p:sldId id="268" r:id="rId14"/>
    <p:sldId id="272" r:id="rId15"/>
    <p:sldId id="277" r:id="rId16"/>
    <p:sldId id="278" r:id="rId17"/>
    <p:sldId id="279" r:id="rId18"/>
    <p:sldId id="282" r:id="rId19"/>
    <p:sldId id="273" r:id="rId20"/>
    <p:sldId id="274" r:id="rId21"/>
    <p:sldId id="275" r:id="rId22"/>
    <p:sldId id="283" r:id="rId23"/>
    <p:sldId id="284" r:id="rId24"/>
  </p:sldIdLst>
  <p:sldSz cx="9144000" cy="6858000" type="screen4x3"/>
  <p:notesSz cx="6888163" cy="100203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C2"/>
    <a:srgbClr val="FF3399"/>
    <a:srgbClr val="66FFFF"/>
    <a:srgbClr val="CC66FF"/>
    <a:srgbClr val="FFFFCC"/>
    <a:srgbClr val="FF00FF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99" autoAdjust="0"/>
    <p:restoredTop sz="94639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\&#1058;&#1072;&#1073;&#1083;&#1080;&#1094;&#1110;,%20&#1075;&#1088;&#1072;&#1092;&#1110;&#1082;&#1080;%20202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452b\POCHTA\zoo\&#1041;&#1102;&#1076;&#1078;&#1077;&#1090;%202022\&#1057;&#1083;&#1072;&#1081;&#1076;&#1080;\&#1076;&#1083;&#1103;%20&#1076;&#1080;&#1075;&#1088;&#1072;&#1084;_1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User452b\POCHTA\zoo\&#1041;&#1102;&#1076;&#1078;&#1077;&#1090;%202022\&#1057;&#1083;&#1072;&#1081;&#1076;&#1080;\&#1055;&#1088;&#1077;&#1076;&#1089;&#1090;&#1072;&#1074;&#1083;&#1077;&#1085;&#1085;&#1103;%20&#1073;-&#1090;&#1091;%20&#1089;&#1086;&#1094;&#1082;&#1091;&#1083;&#1100;&#1090;&#1089;&#1092;&#1077;&#1088;&#1072;\&#1076;&#1080;&#1072;&#1075;&#1088;&#1072;&#1084;&#1080;%202022%20&#1086;&#1089;&#1074;&#1110;&#1090;&#1072;.xls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User452b\POCHTA\zoo\&#1041;&#1102;&#1076;&#1078;&#1077;&#1090;%202022\&#1057;&#1083;&#1072;&#1081;&#1076;&#1080;\&#1055;&#1088;&#1077;&#1076;&#1089;&#1090;&#1072;&#1074;&#1083;&#1077;&#1085;&#1085;&#1103;%20&#1073;-&#1090;&#1091;%20&#1089;&#1086;&#1094;&#1082;&#1091;&#1083;&#1100;&#1090;&#1089;&#1092;&#1077;&#1088;&#1072;\&#1076;&#1080;&#1072;&#1075;&#1088;&#1072;&#1084;&#1080;%202022%20&#1054;&#1093;&#1086;&#1088;&#1086;&#1085;&#1072;%20&#1079;&#1076;&#1086;&#1088;&#1086;&#1074;'&#1103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452b\POCHTA\zoo\&#1041;&#1102;&#1076;&#1078;&#1077;&#1090;%202022\&#1057;&#1083;&#1072;&#1081;&#1076;&#1080;\&#1055;&#1088;&#1077;&#1076;&#1089;&#1090;&#1072;&#1074;&#1083;&#1077;&#1085;&#1085;&#1103;%20&#1073;&#1102;&#1076;&#1078;&#1077;&#1090;&#1091;%20&#1089;&#1086;&#1094;&#1079;&#1072;&#1093;&#1080;&#1089;&#1090;\2%20&#1057;&#1090;&#1088;&#1091;&#1082;&#1090;&#1091;&#1088;&#1072;%20&#1074;&#1080;&#1076;&#1072;&#1090;&#1082;&#1110;&#1074;%202022%20&#1089;&#1086;&#1094;&#1079;&#1072;&#1093;&#1080;&#1089;&#1090;.xls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User452b\POCHTA\zoo\&#1041;&#1102;&#1076;&#1078;&#1077;&#1090;%202022\&#1057;&#1083;&#1072;&#1081;&#1076;&#1080;\&#1055;&#1088;&#1077;&#1079;&#1077;&#1085;&#1090;&#1072;&#1094;&#1110;&#1103;%20&#1042;&#1060;&#1055;&#1050;&#1042;.xls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User452b\POCHTA\zoo\&#1041;&#1102;&#1076;&#1078;&#1077;&#1090;%202022\&#1057;&#1083;&#1072;&#1081;&#1076;&#1080;\&#1055;&#1088;&#1077;&#1079;&#1077;&#1085;&#1090;&#1072;&#1094;&#1110;&#1103;%20&#1042;&#1060;&#1055;&#1050;&#1042;.xls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User452b\POCHTA\zoo\&#1041;&#1102;&#1076;&#1078;&#1077;&#1090;%202022\&#1057;&#1083;&#1072;&#1081;&#1076;&#1080;\&#1055;&#1088;&#1077;&#1079;&#1077;&#1085;&#1090;&#1072;&#1094;&#1110;&#1103;%20&#1042;&#1060;&#1055;&#1050;&#1042;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1\&#1058;&#1072;&#1073;&#1083;&#1080;&#1094;&#1110;,%20&#1075;&#1088;&#1072;&#1092;&#1110;&#1082;&#1080;%202022.xlsx" TargetMode="External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452b\POCHTA\AOI\1\&#1058;&#1072;&#1073;&#1083;&#1080;&#1094;&#1110;,%20&#1075;&#1088;&#1072;&#1092;&#1110;&#1082;&#1080;%20202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1\&#1058;&#1072;&#1073;&#1083;&#1080;&#1094;&#1110;,%20&#1075;&#1088;&#1072;&#1092;&#1110;&#1082;&#1080;%202022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1\&#1076;&#1083;&#1103;%20&#1076;&#1080;&#1075;&#1088;&#1072;&#1084;_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\&#1076;&#1083;&#1103;%20&#1076;&#1080;&#1075;&#1088;&#1072;&#1084;_1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1\&#1076;&#1083;&#1103;%20&#1076;&#1080;&#1075;&#1088;&#1072;&#1084;_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452b\POCHTA\zoo\&#1041;&#1102;&#1076;&#1078;&#1077;&#1090;%202022\&#1057;&#1083;&#1072;&#1081;&#1076;&#1080;\&#1050;&#1086;&#1087;&#1080;&#1103;%20&#1076;&#1080;&#1072;&#1075;&#1088;&#1072;&#1084;&#1072;%202022%20_&#1079;&#1074;&#1077;&#1076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452b\POCHTA\zoo\&#1041;&#1102;&#1076;&#1078;&#1077;&#1090;%202022\&#1057;&#1083;&#1072;&#1081;&#1076;&#1080;\&#1076;&#1083;&#1103;%20&#1076;&#1080;&#1075;&#1088;&#1072;&#1084;_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lang="uk-UA" sz="200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uk-UA" sz="2000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Доходи бюджету Миколаївської міської територіальної </a:t>
            </a:r>
            <a:r>
              <a:rPr lang="uk-UA" sz="20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громади на 2022 рік</a:t>
            </a:r>
            <a:endParaRPr lang="uk-UA" sz="2000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106997745150098"/>
          <c:y val="3.23230060904688E-2"/>
        </c:manualLayout>
      </c:layout>
    </c:title>
    <c:view3D>
      <c:rotX val="30"/>
      <c:rotY val="130"/>
      <c:depthPercent val="90"/>
      <c:perspective val="20"/>
    </c:view3D>
    <c:plotArea>
      <c:layout>
        <c:manualLayout>
          <c:layoutTarget val="inner"/>
          <c:xMode val="edge"/>
          <c:yMode val="edge"/>
          <c:x val="1.8914025871107704E-2"/>
          <c:y val="0.18252938339412086"/>
          <c:w val="0.91239716357440814"/>
          <c:h val="0.65117304515803964"/>
        </c:manualLayout>
      </c:layout>
      <c:pie3DChart>
        <c:varyColors val="1"/>
        <c:ser>
          <c:idx val="0"/>
          <c:order val="0"/>
          <c:tx>
            <c:strRef>
              <c:f>Лист3!$B$1</c:f>
              <c:strCache>
                <c:ptCount val="1"/>
                <c:pt idx="0">
                  <c:v>Доходи бюджету Миколаївської міської територіальної громади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0400585811197511E-2"/>
                  <c:y val="1.0100939403271501E-2"/>
                </c:manualLayout>
              </c:layout>
              <c:dLblPos val="ctr"/>
              <c:showPercent val="1"/>
            </c:dLbl>
            <c:dLbl>
              <c:idx val="1"/>
              <c:layout>
                <c:manualLayout>
                  <c:x val="6.9944865638391474E-2"/>
                  <c:y val="-5.6565260658320397E-2"/>
                </c:manualLayout>
              </c:layout>
              <c:dLblPos val="ctr"/>
              <c:showPercent val="1"/>
            </c:dLbl>
            <c:dLbl>
              <c:idx val="2"/>
              <c:layout>
                <c:manualLayout>
                  <c:x val="7.1402050339191808E-2"/>
                  <c:y val="2.2222066687197412E-2"/>
                </c:manualLayout>
              </c:layout>
              <c:dLblPos val="ctr"/>
              <c:showPercent val="1"/>
            </c:dLbl>
            <c:numFmt formatCode="0.0%" sourceLinked="0"/>
            <c:txPr>
              <a:bodyPr/>
              <a:lstStyle/>
              <a:p>
                <a:pPr>
                  <a:defRPr lang="uk-UA"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Percent val="1"/>
          </c:dLbls>
          <c:cat>
            <c:strRef>
              <c:f>Лист3!$A$2:$A$4</c:f>
              <c:strCache>
                <c:ptCount val="3"/>
                <c:pt idx="0">
                  <c:v>Загальний фонд надходження 4165,9 млн. грн.</c:v>
                </c:pt>
                <c:pt idx="1">
                  <c:v>Спеціальний фонд надходження 103,2 млн. грн.</c:v>
                </c:pt>
                <c:pt idx="2">
                  <c:v>Офіційні трансферти 897,1 млн. грн.</c:v>
                </c:pt>
              </c:strCache>
            </c:strRef>
          </c:cat>
          <c:val>
            <c:numRef>
              <c:f>Лист3!$B$2:$B$4</c:f>
              <c:numCache>
                <c:formatCode>0.0</c:formatCode>
                <c:ptCount val="3"/>
                <c:pt idx="0">
                  <c:v>4165.9757999999965</c:v>
                </c:pt>
                <c:pt idx="1">
                  <c:v>103.19502900000002</c:v>
                </c:pt>
                <c:pt idx="2">
                  <c:v>897.07102699999996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5.8158995143788923E-2"/>
          <c:y val="0.77272059179097452"/>
          <c:w val="0.89096793321642265"/>
          <c:h val="0.21515828092510048"/>
        </c:manualLayout>
      </c:layout>
      <c:txPr>
        <a:bodyPr/>
        <a:lstStyle/>
        <a:p>
          <a:pPr>
            <a:defRPr lang="uk-UA"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lang="uk-UA" b="1">
                <a:latin typeface="Times New Roman" pitchFamily="18" charset="0"/>
                <a:cs typeface="Times New Roman" pitchFamily="18" charset="0"/>
              </a:defRPr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Видатки спеціального  фонду бюджету Миколаївської міської територіальної громади на 2022 рік за функціональною структурою</a:t>
            </a:r>
          </a:p>
        </c:rich>
      </c:tx>
      <c:layout/>
      <c:overlay val="1"/>
    </c:title>
    <c:view3D>
      <c:rotX val="50"/>
      <c:perspective val="30"/>
    </c:view3D>
    <c:plotArea>
      <c:layout>
        <c:manualLayout>
          <c:layoutTarget val="inner"/>
          <c:xMode val="edge"/>
          <c:yMode val="edge"/>
          <c:x val="2.5115598061926252E-2"/>
          <c:y val="0.15905052692610663"/>
          <c:w val="0.69440004154305368"/>
          <c:h val="0.59108969108812603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3.7296031819682202E-3"/>
                  <c:y val="5.1942019501628314E-2"/>
                </c:manualLayout>
              </c:layout>
              <c:dLblPos val="inEnd"/>
              <c:showPercent val="1"/>
            </c:dLbl>
            <c:dLbl>
              <c:idx val="1"/>
              <c:layout>
                <c:manualLayout>
                  <c:x val="-3.7296031819682295E-2"/>
                  <c:y val="-2.0405793375639792E-2"/>
                </c:manualLayout>
              </c:layout>
              <c:dLblPos val="inEnd"/>
              <c:showPercent val="1"/>
            </c:dLbl>
            <c:dLbl>
              <c:idx val="2"/>
              <c:layout>
                <c:manualLayout>
                  <c:x val="5.2214444547555083E-2"/>
                  <c:y val="-4.8231875251511985E-2"/>
                </c:manualLayout>
              </c:layout>
              <c:dLblPos val="inEnd"/>
              <c:showPercent val="1"/>
            </c:dLbl>
            <c:dLbl>
              <c:idx val="3"/>
              <c:layout>
                <c:manualLayout>
                  <c:x val="3.4809629698370058E-2"/>
                  <c:y val="-7.4202885002326536E-3"/>
                </c:manualLayout>
              </c:layout>
              <c:dLblPos val="inEnd"/>
              <c:showPercent val="1"/>
            </c:dLbl>
            <c:dLbl>
              <c:idx val="4"/>
              <c:layout>
                <c:manualLayout>
                  <c:x val="3.8539232880338281E-2"/>
                  <c:y val="5.5652163751744664E-2"/>
                </c:manualLayout>
              </c:layout>
              <c:dLblPos val="inEnd"/>
              <c:showPercent val="1"/>
            </c:dLbl>
            <c:numFmt formatCode="0.0%" sourceLinked="0"/>
            <c:txPr>
              <a:bodyPr/>
              <a:lstStyle/>
              <a:p>
                <a:pPr>
                  <a:defRPr lang="uk-UA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Percent val="1"/>
          </c:dLbls>
          <c:cat>
            <c:strRef>
              <c:f>'4'!$G$3:$G$7</c:f>
              <c:strCache>
                <c:ptCount val="5"/>
                <c:pt idx="0">
                  <c:v>Будівництво та регіональний розвиток 130,7 млн. грн.</c:v>
                </c:pt>
                <c:pt idx="1">
                  <c:v>Транспорт та транспортну інфраструктура, дорожнє господарство 395,3 млн. грн.</c:v>
                </c:pt>
                <c:pt idx="2">
                  <c:v>Житлово-комунальне господарство 189,4 млн. грн.</c:v>
                </c:pt>
                <c:pt idx="3">
                  <c:v>Інші програми та заходи 95,3 млн. грн.</c:v>
                </c:pt>
                <c:pt idx="4">
                  <c:v>Соціально-культурна сфера та державне управління 235,8 млн. грн.</c:v>
                </c:pt>
              </c:strCache>
            </c:strRef>
          </c:cat>
          <c:val>
            <c:numRef>
              <c:f>'4'!$H$3:$H$7</c:f>
              <c:numCache>
                <c:formatCode>#,##0.00</c:formatCode>
                <c:ptCount val="5"/>
                <c:pt idx="0">
                  <c:v>130.69999999999999</c:v>
                </c:pt>
                <c:pt idx="1">
                  <c:v>395.3</c:v>
                </c:pt>
                <c:pt idx="2">
                  <c:v>189.4</c:v>
                </c:pt>
                <c:pt idx="3">
                  <c:v>95.3</c:v>
                </c:pt>
                <c:pt idx="4">
                  <c:v>235.8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7290726867969974"/>
          <c:y val="0.32855759893698161"/>
          <c:w val="0.32709273132030198"/>
          <c:h val="0.5548922039082187"/>
        </c:manualLayout>
      </c:layout>
      <c:txPr>
        <a:bodyPr/>
        <a:lstStyle/>
        <a:p>
          <a:pPr rtl="0">
            <a:defRPr lang="uk-UA" sz="16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noFill/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lang="uk-UA">
                <a:latin typeface="Times New Roman" pitchFamily="18" charset="0"/>
                <a:cs typeface="Times New Roman" pitchFamily="18" charset="0"/>
              </a:defRPr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Видатки</a:t>
            </a:r>
            <a:r>
              <a:rPr lang="uk-UA" baseline="0" dirty="0">
                <a:latin typeface="Times New Roman" pitchFamily="18" charset="0"/>
                <a:cs typeface="Times New Roman" pitchFamily="18" charset="0"/>
              </a:rPr>
              <a:t> на галузь "</a:t>
            </a:r>
            <a:r>
              <a:rPr lang="uk-UA" baseline="0" dirty="0" smtClean="0">
                <a:latin typeface="Times New Roman" pitchFamily="18" charset="0"/>
                <a:cs typeface="Times New Roman" pitchFamily="18" charset="0"/>
              </a:rPr>
              <a:t>Освіта“</a:t>
            </a:r>
          </a:p>
          <a:p>
            <a:pPr>
              <a:defRPr lang="uk-UA">
                <a:latin typeface="Times New Roman" pitchFamily="18" charset="0"/>
                <a:cs typeface="Times New Roman" pitchFamily="18" charset="0"/>
              </a:defRPr>
            </a:pPr>
            <a:r>
              <a:rPr lang="uk-UA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aseline="0" dirty="0">
                <a:latin typeface="Times New Roman" pitchFamily="18" charset="0"/>
                <a:cs typeface="Times New Roman" pitchFamily="18" charset="0"/>
              </a:rPr>
              <a:t>Миколаївської міської територіальної громади </a:t>
            </a:r>
            <a:endParaRPr lang="uk-UA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uk-UA">
                <a:latin typeface="Times New Roman" pitchFamily="18" charset="0"/>
                <a:cs typeface="Times New Roman" pitchFamily="18" charset="0"/>
              </a:defRPr>
            </a:pPr>
            <a:r>
              <a:rPr lang="uk-UA" baseline="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baseline="0" dirty="0">
                <a:latin typeface="Times New Roman" pitchFamily="18" charset="0"/>
                <a:cs typeface="Times New Roman" pitchFamily="18" charset="0"/>
              </a:rPr>
              <a:t>2022 рік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64137056899779"/>
          <c:y val="9.9688884180957268E-3"/>
        </c:manualLayout>
      </c:layout>
    </c:title>
    <c:view3D>
      <c:rotX val="40"/>
      <c:rotY val="210"/>
      <c:perspective val="60"/>
    </c:view3D>
    <c:plotArea>
      <c:layout>
        <c:manualLayout>
          <c:layoutTarget val="inner"/>
          <c:xMode val="edge"/>
          <c:yMode val="edge"/>
          <c:x val="3.8847781836179256E-2"/>
          <c:y val="9.6659957864011395E-2"/>
          <c:w val="0.57386609230024643"/>
          <c:h val="0.8467504719804789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7035849016364421"/>
                  <c:y val="0.12594107485206932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-8.8238092122936082E-3"/>
                  <c:y val="7.7546640074702133E-3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-8.1225388741957248E-3"/>
                  <c:y val="7.2761593533531175E-3"/>
                </c:manualLayout>
              </c:layout>
              <c:dLblPos val="bestFit"/>
              <c:showPercent val="1"/>
            </c:dLbl>
            <c:dLbl>
              <c:idx val="4"/>
              <c:layout>
                <c:manualLayout>
                  <c:x val="-4.3341454314627824E-3"/>
                  <c:y val="9.4581594148930546E-3"/>
                </c:manualLayout>
              </c:layout>
              <c:dLblPos val="bestFit"/>
              <c:showPercent val="1"/>
            </c:dLbl>
            <c:dLbl>
              <c:idx val="5"/>
              <c:layout>
                <c:manualLayout>
                  <c:x val="2.5786931234770171E-2"/>
                  <c:y val="2.0217135615880092E-3"/>
                </c:manualLayout>
              </c:layout>
              <c:dLblPos val="bestFit"/>
              <c:showPercent val="1"/>
            </c:dLbl>
            <c:dLbl>
              <c:idx val="6"/>
              <c:layout>
                <c:manualLayout>
                  <c:x val="3.2675627303271298E-3"/>
                  <c:y val="-8.1461963589689898E-4"/>
                </c:manualLayout>
              </c:layout>
              <c:dLblPos val="bestFit"/>
              <c:showPercent val="1"/>
            </c:dLbl>
            <c:numFmt formatCode="0.0%" sourceLinked="0"/>
            <c:txPr>
              <a:bodyPr/>
              <a:lstStyle/>
              <a:p>
                <a:pPr>
                  <a:defRPr lang="uk-UA"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загальний!$J$2:$J$8</c:f>
              <c:strCache>
                <c:ptCount val="7"/>
                <c:pt idx="0">
                  <c:v>  Заробітна плата з нарахуваннями 1855,9 млн. грн.</c:v>
                </c:pt>
                <c:pt idx="1">
                  <c:v>  Продукти харчування 115,0 млн. грн.</c:v>
                </c:pt>
                <c:pt idx="2">
                  <c:v>  Оплата комунальних послуг та енергоносіїв 186,8 млн.грн.</c:v>
                </c:pt>
                <c:pt idx="3">
                  <c:v>  Соціальне забезпечення 64,8 млн. грн.</c:v>
                </c:pt>
                <c:pt idx="4">
                  <c:v>  Інші поточні видатки 114,9 млн. грн.</c:v>
                </c:pt>
                <c:pt idx="5">
                  <c:v>Власні надходження бюджетних установ 92,7 млн. грн.</c:v>
                </c:pt>
                <c:pt idx="6">
                  <c:v>Капітальні видатки 58,6 млн. грн.</c:v>
                </c:pt>
              </c:strCache>
            </c:strRef>
          </c:cat>
          <c:val>
            <c:numRef>
              <c:f>загальний!$K$2:$K$8</c:f>
              <c:numCache>
                <c:formatCode>General</c:formatCode>
                <c:ptCount val="7"/>
                <c:pt idx="0">
                  <c:v>1855.9</c:v>
                </c:pt>
                <c:pt idx="1">
                  <c:v>115</c:v>
                </c:pt>
                <c:pt idx="2">
                  <c:v>186.8</c:v>
                </c:pt>
                <c:pt idx="3">
                  <c:v>64.8</c:v>
                </c:pt>
                <c:pt idx="4">
                  <c:v>114.9</c:v>
                </c:pt>
                <c:pt idx="5">
                  <c:v>92.7</c:v>
                </c:pt>
                <c:pt idx="6">
                  <c:v>58.6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51014912312566"/>
          <c:y val="0.30263015694544182"/>
          <c:w val="0.33579855062437541"/>
          <c:h val="0.49108344584577107"/>
        </c:manualLayout>
      </c:layout>
      <c:txPr>
        <a:bodyPr/>
        <a:lstStyle/>
        <a:p>
          <a:pPr>
            <a:defRPr lang="uk-UA"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lang="uk-UA">
                <a:latin typeface="Times New Roman" pitchFamily="18" charset="0"/>
                <a:cs typeface="Times New Roman" pitchFamily="18" charset="0"/>
              </a:defRPr>
            </a:pPr>
            <a:r>
              <a:rPr lang="uk-UA" sz="1800" b="1" i="0" u="none" strike="noStrike" baseline="0" dirty="0">
                <a:latin typeface="Times New Roman" pitchFamily="18" charset="0"/>
                <a:cs typeface="Times New Roman" pitchFamily="18" charset="0"/>
              </a:rPr>
              <a:t>Видатки на галузь "Охорона здоров</a:t>
            </a:r>
            <a:r>
              <a:rPr lang="en-US" sz="1800" b="1" i="0" u="none" strike="noStrike" baseline="0" dirty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1800" b="1" i="0" u="none" strike="noStrike" baseline="0" dirty="0">
                <a:latin typeface="Times New Roman" pitchFamily="18" charset="0"/>
                <a:cs typeface="Times New Roman" pitchFamily="18" charset="0"/>
              </a:rPr>
              <a:t>я" </a:t>
            </a:r>
            <a:endParaRPr lang="uk-UA" sz="1800" b="1" i="0" u="none" strike="noStrike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uk-UA">
                <a:latin typeface="Times New Roman" pitchFamily="18" charset="0"/>
                <a:cs typeface="Times New Roman" pitchFamily="18" charset="0"/>
              </a:defRPr>
            </a:pPr>
            <a:r>
              <a:rPr lang="uk-UA" sz="1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Миколаївської </a:t>
            </a:r>
            <a:r>
              <a:rPr lang="uk-UA" sz="1800" b="1" i="0" u="none" strike="noStrike" baseline="0" dirty="0">
                <a:latin typeface="Times New Roman" pitchFamily="18" charset="0"/>
                <a:cs typeface="Times New Roman" pitchFamily="18" charset="0"/>
              </a:rPr>
              <a:t>міської територіальної громади </a:t>
            </a:r>
            <a:endParaRPr lang="uk-UA" sz="1800" b="1" i="0" u="none" strike="noStrike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uk-UA">
                <a:latin typeface="Times New Roman" pitchFamily="18" charset="0"/>
                <a:cs typeface="Times New Roman" pitchFamily="18" charset="0"/>
              </a:defRPr>
            </a:pPr>
            <a:r>
              <a:rPr lang="uk-UA" sz="1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1800" b="1" i="0" u="none" strike="noStrike" baseline="0" dirty="0">
                <a:latin typeface="Times New Roman" pitchFamily="18" charset="0"/>
                <a:cs typeface="Times New Roman" pitchFamily="18" charset="0"/>
              </a:rPr>
              <a:t>2022 рік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7230878321047673E-2"/>
          <c:y val="0.27712810797863691"/>
          <c:w val="0.54476902185605158"/>
          <c:h val="0.70865552413748278"/>
        </c:manualLayout>
      </c:layout>
      <c:pie3DChart>
        <c:varyColors val="1"/>
        <c:ser>
          <c:idx val="0"/>
          <c:order val="0"/>
          <c:explosion val="29"/>
          <c:dLbls>
            <c:dLbl>
              <c:idx val="0"/>
              <c:layout>
                <c:manualLayout>
                  <c:x val="-4.2851256695508863E-2"/>
                  <c:y val="-4.662004662004662E-3"/>
                </c:manualLayout>
              </c:layout>
              <c:dLblPos val="outEnd"/>
              <c:showPercent val="1"/>
            </c:dLbl>
            <c:dLbl>
              <c:idx val="1"/>
              <c:layout>
                <c:manualLayout>
                  <c:x val="-1.9777503090234863E-2"/>
                  <c:y val="-1.3986013986013989E-2"/>
                </c:manualLayout>
              </c:layout>
              <c:dLblPos val="outEnd"/>
              <c:showPercent val="1"/>
            </c:dLbl>
            <c:dLbl>
              <c:idx val="2"/>
              <c:layout>
                <c:manualLayout>
                  <c:x val="1.3185002060156511E-2"/>
                  <c:y val="2.7972027972028073E-2"/>
                </c:manualLayout>
              </c:layout>
              <c:dLblPos val="outEnd"/>
              <c:showPercent val="1"/>
            </c:dLbl>
            <c:dLbl>
              <c:idx val="3"/>
              <c:layout>
                <c:manualLayout>
                  <c:x val="-0.10383189122373294"/>
                  <c:y val="9.5906432748538065E-2"/>
                </c:manualLayout>
              </c:layout>
              <c:dLblPos val="outEnd"/>
              <c:showPercent val="1"/>
            </c:dLbl>
            <c:dLbl>
              <c:idx val="4"/>
              <c:layout>
                <c:manualLayout>
                  <c:x val="6.2628759785743712E-2"/>
                  <c:y val="2.802099737532809E-2"/>
                </c:manualLayout>
              </c:layout>
              <c:dLblPos val="outEnd"/>
              <c:showPercent val="1"/>
            </c:dLbl>
            <c:dLbl>
              <c:idx val="5"/>
              <c:layout>
                <c:manualLayout>
                  <c:x val="6.592501030078286E-3"/>
                  <c:y val="-9.3240093240093032E-3"/>
                </c:manualLayout>
              </c:layout>
              <c:dLblPos val="outEnd"/>
              <c:showPercent val="1"/>
            </c:dLbl>
            <c:numFmt formatCode="0.0%" sourceLinked="0"/>
            <c:txPr>
              <a:bodyPr/>
              <a:lstStyle/>
              <a:p>
                <a:pPr>
                  <a:defRPr lang="uk-UA"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Percent val="1"/>
          </c:dLbls>
          <c:cat>
            <c:strRef>
              <c:f>Лист1!$A$1:$A$7</c:f>
              <c:strCache>
                <c:ptCount val="7"/>
                <c:pt idx="0">
                  <c:v>Медикаменти 6,9 млн. грн.</c:v>
                </c:pt>
                <c:pt idx="1">
                  <c:v>Заробітна плата з нарахуваннями 3,4 млн. грн.</c:v>
                </c:pt>
                <c:pt idx="2">
                  <c:v>Продукти харчування 3,4 млн. грн.</c:v>
                </c:pt>
                <c:pt idx="3">
                  <c:v>Оплата комунальних послуг та енергоносіїв 86,0 млн.грн.</c:v>
                </c:pt>
                <c:pt idx="4">
                  <c:v>Соціальні виплати населенню 7,7 млн. грн.</c:v>
                </c:pt>
                <c:pt idx="5">
                  <c:v>Інші поточні видатки 6,9 млн. грн.</c:v>
                </c:pt>
                <c:pt idx="6">
                  <c:v>Капітальні видатки 53,1 млн. грн.</c:v>
                </c:pt>
              </c:strCache>
            </c:strRef>
          </c:cat>
          <c:val>
            <c:numRef>
              <c:f>Лист1!$B$1:$B$7</c:f>
              <c:numCache>
                <c:formatCode>General</c:formatCode>
                <c:ptCount val="7"/>
                <c:pt idx="0">
                  <c:v>6.9</c:v>
                </c:pt>
                <c:pt idx="1">
                  <c:v>3.4</c:v>
                </c:pt>
                <c:pt idx="2">
                  <c:v>3.4</c:v>
                </c:pt>
                <c:pt idx="3">
                  <c:v>86</c:v>
                </c:pt>
                <c:pt idx="4">
                  <c:v>7.7</c:v>
                </c:pt>
                <c:pt idx="5">
                  <c:v>6.9</c:v>
                </c:pt>
                <c:pt idx="6">
                  <c:v>53.1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9524642200876963"/>
          <c:y val="0.31269803497049498"/>
          <c:w val="0.30215083928685316"/>
          <c:h val="0.60093309388958238"/>
        </c:manualLayout>
      </c:layout>
      <c:txPr>
        <a:bodyPr/>
        <a:lstStyle/>
        <a:p>
          <a:pPr>
            <a:defRPr lang="uk-UA"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lang="uk-UA">
                <a:latin typeface="Times New Roman" pitchFamily="18" charset="0"/>
                <a:cs typeface="Times New Roman" pitchFamily="18" charset="0"/>
              </a:defRPr>
            </a:pPr>
            <a:r>
              <a:rPr lang="uk-UA" sz="1800" b="1" i="0" u="none" strike="noStrike" baseline="0">
                <a:latin typeface="Times New Roman" pitchFamily="18" charset="0"/>
                <a:cs typeface="Times New Roman" pitchFamily="18" charset="0"/>
              </a:rPr>
              <a:t>Структура видатків на соціальний захист  та соціальне забезпечення  на 2022 рік</a:t>
            </a:r>
            <a:endParaRPr lang="uk-UA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6527053632103458"/>
          <c:y val="1.3762230969137836E-3"/>
          <c:w val="0.64687138470191818"/>
          <c:h val="0.8125361146658342"/>
        </c:manualLayout>
      </c:layout>
      <c:pie3DChart>
        <c:varyColors val="1"/>
        <c:ser>
          <c:idx val="0"/>
          <c:order val="0"/>
          <c:explosion val="25"/>
          <c:dLbls>
            <c:numFmt formatCode="0.0%" sourceLinked="0"/>
            <c:txPr>
              <a:bodyPr/>
              <a:lstStyle/>
              <a:p>
                <a:pPr>
                  <a:defRPr lang="uk-UA"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Percent val="1"/>
          </c:dLbls>
          <c:cat>
            <c:strRef>
              <c:f>Лист1!$H$5:$H$10</c:f>
              <c:strCache>
                <c:ptCount val="6"/>
                <c:pt idx="0">
                  <c:v>Надання пільг та допомог, здійснення виплат окремим категоріям громадян 12,4 млн. грн.</c:v>
                </c:pt>
                <c:pt idx="1">
                  <c:v>Компенсаційні виплати за пільговий проїзд 45,7 млн. грн.</c:v>
                </c:pt>
                <c:pt idx="2">
                  <c:v>Здійснення діяльності установ соціального захисту  80,4 млн. грн.</c:v>
                </c:pt>
                <c:pt idx="3">
                  <c:v>Реалізація заходів молодіжної політики, з питань дітей, сім'ї   6,7 млн. грн.</c:v>
                </c:pt>
                <c:pt idx="4">
                  <c:v>Відпочинок дітей, які потребують особливої соціальної уваги  14,3 млн. грн.</c:v>
                </c:pt>
                <c:pt idx="5">
                  <c:v>Інші видатки та заходи у сфері соціального захисту  38,0 млн. грн.</c:v>
                </c:pt>
              </c:strCache>
            </c:strRef>
          </c:cat>
          <c:val>
            <c:numRef>
              <c:f>Лист1!$I$5:$I$10</c:f>
              <c:numCache>
                <c:formatCode>General</c:formatCode>
                <c:ptCount val="6"/>
                <c:pt idx="0">
                  <c:v>12352545</c:v>
                </c:pt>
                <c:pt idx="1">
                  <c:v>45657500</c:v>
                </c:pt>
                <c:pt idx="2">
                  <c:v>80433580</c:v>
                </c:pt>
                <c:pt idx="3" formatCode="#,##0">
                  <c:v>6710715</c:v>
                </c:pt>
                <c:pt idx="4" formatCode="#,##0">
                  <c:v>14349722</c:v>
                </c:pt>
                <c:pt idx="5" formatCode="#,##0">
                  <c:v>38022265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3.2339217448055152E-4"/>
          <c:y val="0.65010597975853412"/>
          <c:w val="0.98899038676643336"/>
          <c:h val="0.33749092148512982"/>
        </c:manualLayout>
      </c:layout>
      <c:txPr>
        <a:bodyPr/>
        <a:lstStyle/>
        <a:p>
          <a:pPr rtl="0">
            <a:defRPr lang="uk-UA" sz="13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lang="uk-UA">
                <a:latin typeface="Times New Roman" pitchFamily="18" charset="0"/>
                <a:cs typeface="Times New Roman" pitchFamily="18" charset="0"/>
              </a:defRPr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Видатки на житлово-комунальне господарство по бюджету Миколаївської міської територіальної громади у 2020-2022 роках, млн. грн.</a:t>
            </a:r>
          </a:p>
        </c:rich>
      </c:tx>
      <c:layout>
        <c:manualLayout>
          <c:xMode val="edge"/>
          <c:yMode val="edge"/>
          <c:x val="0.13373191829282224"/>
          <c:y val="1.2121212121212118E-2"/>
        </c:manualLayout>
      </c:layout>
    </c:title>
    <c:plotArea>
      <c:layout>
        <c:manualLayout>
          <c:layoutTarget val="inner"/>
          <c:xMode val="edge"/>
          <c:yMode val="edge"/>
          <c:x val="3.5524458066020843E-2"/>
          <c:y val="0.24542730130133109"/>
          <c:w val="0.80287768143637295"/>
          <c:h val="0.61922179081350304"/>
        </c:manualLayout>
      </c:layout>
      <c:barChart>
        <c:barDir val="col"/>
        <c:grouping val="stacked"/>
        <c:ser>
          <c:idx val="0"/>
          <c:order val="0"/>
          <c:tx>
            <c:strRef>
              <c:f>Лист2!$A$5</c:f>
              <c:strCache>
                <c:ptCount val="1"/>
                <c:pt idx="0">
                  <c:v>загальний фонд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  <c:dLbls>
            <c:numFmt formatCode="#,##0.0" sourceLinked="0"/>
            <c:txPr>
              <a:bodyPr/>
              <a:lstStyle/>
              <a:p>
                <a:pPr>
                  <a:defRPr lang="uk-UA"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Лист2!$B$3:$D$4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Лист2!$B$5:$D$5</c:f>
              <c:numCache>
                <c:formatCode>#,##0.00</c:formatCode>
                <c:ptCount val="3"/>
                <c:pt idx="0">
                  <c:v>316.20325699999893</c:v>
                </c:pt>
                <c:pt idx="1">
                  <c:v>334.06673099999887</c:v>
                </c:pt>
                <c:pt idx="2">
                  <c:v>486.80192399999999</c:v>
                </c:pt>
              </c:numCache>
            </c:numRef>
          </c:val>
        </c:ser>
        <c:ser>
          <c:idx val="1"/>
          <c:order val="1"/>
          <c:tx>
            <c:strRef>
              <c:f>Лист2!$A$6</c:f>
              <c:strCache>
                <c:ptCount val="1"/>
                <c:pt idx="0">
                  <c:v>спеціальний фонд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numFmt formatCode="#,##0.0" sourceLinked="0"/>
            <c:txPr>
              <a:bodyPr/>
              <a:lstStyle/>
              <a:p>
                <a:pPr>
                  <a:defRPr lang="uk-UA"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Лист2!$B$3:$D$4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Лист2!$B$6:$D$6</c:f>
              <c:numCache>
                <c:formatCode>#,##0.00</c:formatCode>
                <c:ptCount val="3"/>
                <c:pt idx="0">
                  <c:v>217.738302</c:v>
                </c:pt>
                <c:pt idx="1">
                  <c:v>167.20667599999942</c:v>
                </c:pt>
                <c:pt idx="2">
                  <c:v>189.412791</c:v>
                </c:pt>
              </c:numCache>
            </c:numRef>
          </c:val>
        </c:ser>
        <c:dLbls>
          <c:showVal val="1"/>
        </c:dLbls>
        <c:gapWidth val="95"/>
        <c:overlap val="100"/>
        <c:axId val="118760192"/>
        <c:axId val="118761728"/>
      </c:barChart>
      <c:catAx>
        <c:axId val="118760192"/>
        <c:scaling>
          <c:orientation val="minMax"/>
        </c:scaling>
        <c:axPos val="b"/>
        <c:numFmt formatCode="#,##0.00" sourceLinked="1"/>
        <c:majorTickMark val="none"/>
        <c:tickLblPos val="nextTo"/>
        <c:txPr>
          <a:bodyPr/>
          <a:lstStyle/>
          <a:p>
            <a:pPr>
              <a:defRPr lang="uk-UA"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761728"/>
        <c:crosses val="autoZero"/>
        <c:auto val="1"/>
        <c:lblAlgn val="ctr"/>
        <c:lblOffset val="100"/>
      </c:catAx>
      <c:valAx>
        <c:axId val="118761728"/>
        <c:scaling>
          <c:orientation val="minMax"/>
        </c:scaling>
        <c:delete val="1"/>
        <c:axPos val="l"/>
        <c:numFmt formatCode="#,##0.00" sourceLinked="1"/>
        <c:tickLblPos val="nextTo"/>
        <c:crossAx val="118760192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80601970217350905"/>
          <c:y val="0.4799379870262333"/>
          <c:w val="0.19224418828327591"/>
          <c:h val="0.28779785946445818"/>
        </c:manualLayout>
      </c:layout>
      <c:txPr>
        <a:bodyPr/>
        <a:lstStyle/>
        <a:p>
          <a:pPr>
            <a:defRPr lang="uk-UA"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lang="uk-UA"/>
            </a:pPr>
            <a:r>
              <a:rPr lang="uk-UA" dirty="0"/>
              <a:t>Структура видатків бюджету Миколаївської міської територіальної громади, що планується спрямувати на житлово-комунальне господарство в 2022 році</a:t>
            </a:r>
          </a:p>
        </c:rich>
      </c:tx>
      <c:layout>
        <c:manualLayout>
          <c:xMode val="edge"/>
          <c:yMode val="edge"/>
          <c:x val="7.4232430827327972E-2"/>
          <c:y val="2.1728242983037351E-2"/>
        </c:manualLayout>
      </c:layout>
    </c:title>
    <c:plotArea>
      <c:layout>
        <c:manualLayout>
          <c:layoutTarget val="inner"/>
          <c:xMode val="edge"/>
          <c:yMode val="edge"/>
          <c:x val="5.8791321512773533E-2"/>
          <c:y val="0.19045061607423375"/>
          <c:w val="0.44867886646297295"/>
          <c:h val="0.7467595022844411"/>
        </c:manualLayout>
      </c:layout>
      <c:doughnutChart>
        <c:varyColors val="1"/>
        <c:ser>
          <c:idx val="0"/>
          <c:order val="0"/>
          <c:explosion val="5"/>
          <c:dPt>
            <c:idx val="1"/>
            <c:explosion val="16"/>
          </c:dPt>
          <c:dPt>
            <c:idx val="2"/>
            <c:explosion val="11"/>
          </c:dPt>
          <c:dPt>
            <c:idx val="3"/>
            <c:explosion val="9"/>
          </c:dPt>
          <c:dLbls>
            <c:dLbl>
              <c:idx val="0"/>
              <c:layout>
                <c:manualLayout>
                  <c:x val="5.3866840396739772E-2"/>
                  <c:y val="-0.10691399846331399"/>
                </c:manualLayout>
              </c:layout>
              <c:showPercent val="1"/>
            </c:dLbl>
            <c:dLbl>
              <c:idx val="1"/>
              <c:layout>
                <c:manualLayout>
                  <c:x val="8.2882882882882966E-2"/>
                  <c:y val="-6.8446269678302515E-2"/>
                </c:manualLayout>
              </c:layout>
              <c:showPercent val="1"/>
            </c:dLbl>
            <c:dLbl>
              <c:idx val="2"/>
              <c:layout>
                <c:manualLayout>
                  <c:x val="9.1891891891892452E-2"/>
                  <c:y val="-1.9164955509924711E-2"/>
                </c:manualLayout>
              </c:layout>
              <c:showPercent val="1"/>
            </c:dLbl>
            <c:dLbl>
              <c:idx val="3"/>
              <c:layout>
                <c:manualLayout>
                  <c:x val="0.1657657657657659"/>
                  <c:y val="1.3689253935660509E-2"/>
                </c:manualLayout>
              </c:layout>
              <c:showPercent val="1"/>
            </c:dLbl>
            <c:dLbl>
              <c:idx val="4"/>
              <c:layout>
                <c:manualLayout>
                  <c:x val="-7.827514309094806E-2"/>
                  <c:y val="-7.7872498607961582E-2"/>
                </c:manualLayout>
              </c:layout>
              <c:showPercent val="1"/>
            </c:dLbl>
            <c:numFmt formatCode="0.0%" sourceLinked="0"/>
            <c:txPr>
              <a:bodyPr/>
              <a:lstStyle/>
              <a:p>
                <a:pPr>
                  <a:defRPr lang="uk-UA"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Лист5!$A$3:$A$7</c:f>
              <c:strCache>
                <c:ptCount val="5"/>
                <c:pt idx="0">
                  <c:v>експлуатація та капремонт житлового фонду 111,7 млн. грн.</c:v>
                </c:pt>
                <c:pt idx="1">
                  <c:v>збір та вивезення сміття 8,3 млн. грн.</c:v>
                </c:pt>
                <c:pt idx="2">
                  <c:v>інші видатки 9,4 млн. грн.</c:v>
                </c:pt>
                <c:pt idx="3">
                  <c:v>благоустрій міста 364,6 млн. грн.</c:v>
                </c:pt>
                <c:pt idx="4">
                  <c:v>відшкодування різниці в тарифах на теплопостачання 182,2 млн. грн. </c:v>
                </c:pt>
              </c:strCache>
            </c:strRef>
          </c:cat>
          <c:val>
            <c:numRef>
              <c:f>Лист5!$B$3:$B$7</c:f>
              <c:numCache>
                <c:formatCode>#,##0.00</c:formatCode>
                <c:ptCount val="5"/>
                <c:pt idx="0">
                  <c:v>111741329</c:v>
                </c:pt>
                <c:pt idx="1">
                  <c:v>8288390</c:v>
                </c:pt>
                <c:pt idx="2">
                  <c:v>9405418</c:v>
                </c:pt>
                <c:pt idx="3">
                  <c:v>364149578</c:v>
                </c:pt>
                <c:pt idx="4">
                  <c:v>182230000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298000467217306"/>
          <c:y val="0.37724631459758434"/>
          <c:w val="0.38701999532783277"/>
          <c:h val="0.58694439000718568"/>
        </c:manualLayout>
      </c:layout>
      <c:txPr>
        <a:bodyPr/>
        <a:lstStyle/>
        <a:p>
          <a:pPr>
            <a:defRPr lang="uk-UA"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tx>
        <c:rich>
          <a:bodyPr/>
          <a:lstStyle/>
          <a:p>
            <a:pPr>
              <a:defRPr lang="uk-UA">
                <a:latin typeface="Times New Roman" pitchFamily="18" charset="0"/>
                <a:cs typeface="Times New Roman" pitchFamily="18" charset="0"/>
              </a:defRPr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Видатки на утримання та ремонт міських доріг  (в т.ч. за рахунок запозичень) по бюджету Миколаївської міської територіальної громади у 2020-2022 роках</a:t>
            </a:r>
          </a:p>
        </c:rich>
      </c:tx>
      <c:layout>
        <c:manualLayout>
          <c:xMode val="edge"/>
          <c:yMode val="edge"/>
          <c:x val="8.249833972735271E-2"/>
          <c:y val="4.6464328646125541E-2"/>
        </c:manualLayout>
      </c:layout>
    </c:title>
    <c:plotArea>
      <c:layout>
        <c:manualLayout>
          <c:layoutTarget val="inner"/>
          <c:xMode val="edge"/>
          <c:yMode val="edge"/>
          <c:x val="9.6977936617284557E-2"/>
          <c:y val="0.22883451206807937"/>
          <c:w val="0.78231945331158215"/>
          <c:h val="0.53966311490299956"/>
        </c:manualLayout>
      </c:layout>
      <c:barChart>
        <c:barDir val="col"/>
        <c:grouping val="stacked"/>
        <c:ser>
          <c:idx val="0"/>
          <c:order val="0"/>
          <c:tx>
            <c:strRef>
              <c:f>Лист3!$A$5</c:f>
              <c:strCache>
                <c:ptCount val="1"/>
                <c:pt idx="0">
                  <c:v>Загальний фонд</c:v>
                </c:pt>
              </c:strCache>
            </c:strRef>
          </c:tx>
          <c:spPr>
            <a:solidFill>
              <a:srgbClr val="8064A2">
                <a:lumMod val="75000"/>
              </a:srgb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39,9</a:t>
                    </a:r>
                    <a:r>
                      <a:rPr lang="uk-UA" dirty="0"/>
                      <a:t>%</a:t>
                    </a:r>
                    <a:endParaRPr lang="en-US" dirty="0"/>
                  </a:p>
                </c:rich>
              </c:tx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uk-UA" dirty="0"/>
                      <a:t>41,2%</a:t>
                    </a:r>
                    <a:endParaRPr lang="en-US" dirty="0"/>
                  </a:p>
                </c:rich>
              </c:tx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uk-UA" dirty="0"/>
                      <a:t>17,8%</a:t>
                    </a:r>
                    <a:endParaRPr lang="en-US" dirty="0"/>
                  </a:p>
                </c:rich>
              </c:tx>
              <c:showCatName val="1"/>
            </c:dLbl>
            <c:numFmt formatCode="#,##0.0" sourceLinked="0"/>
            <c:txPr>
              <a:bodyPr/>
              <a:lstStyle/>
              <a:p>
                <a:pPr>
                  <a:defRPr lang="uk-UA" sz="1600" b="1">
                    <a:solidFill>
                      <a:srgbClr val="92D05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</c:dLbls>
          <c:cat>
            <c:strRef>
              <c:f>Лист3!$B$3:$D$4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Лист3!$B$5:$D$5</c:f>
              <c:numCache>
                <c:formatCode>#,##0.00</c:formatCode>
                <c:ptCount val="3"/>
                <c:pt idx="0">
                  <c:v>59.396770000000011</c:v>
                </c:pt>
                <c:pt idx="1">
                  <c:v>47.699000000000012</c:v>
                </c:pt>
                <c:pt idx="2">
                  <c:v>44.187000000000005</c:v>
                </c:pt>
              </c:numCache>
            </c:numRef>
          </c:val>
        </c:ser>
        <c:ser>
          <c:idx val="1"/>
          <c:order val="1"/>
          <c:tx>
            <c:strRef>
              <c:f>Лист3!$A$6</c:f>
              <c:strCache>
                <c:ptCount val="1"/>
                <c:pt idx="0">
                  <c:v>Спеціальний фонд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dirty="0"/>
                      <a:t>60</a:t>
                    </a:r>
                    <a:r>
                      <a:rPr lang="en-US" dirty="0"/>
                      <a:t>,</a:t>
                    </a:r>
                    <a:r>
                      <a:rPr lang="uk-UA" dirty="0"/>
                      <a:t>1%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uk-UA" dirty="0"/>
                      <a:t>5</a:t>
                    </a:r>
                    <a:r>
                      <a:rPr lang="en-US" dirty="0"/>
                      <a:t>8,</a:t>
                    </a:r>
                    <a:r>
                      <a:rPr lang="uk-UA" dirty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uk-UA" dirty="0"/>
                      <a:t>82</a:t>
                    </a:r>
                    <a:r>
                      <a:rPr lang="en-US" dirty="0"/>
                      <a:t>,</a:t>
                    </a:r>
                    <a:r>
                      <a:rPr lang="uk-UA" dirty="0"/>
                      <a:t>2%</a:t>
                    </a:r>
                    <a:endParaRPr lang="en-US" dirty="0"/>
                  </a:p>
                </c:rich>
              </c:tx>
              <c:showVal val="1"/>
            </c:dLbl>
            <c:numFmt formatCode="#,##0.0" sourceLinked="0"/>
            <c:txPr>
              <a:bodyPr/>
              <a:lstStyle/>
              <a:p>
                <a:pPr>
                  <a:defRPr lang="uk-UA" sz="16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Лист3!$B$3:$D$4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Лист3!$B$6:$D$6</c:f>
              <c:numCache>
                <c:formatCode>#,##0.00</c:formatCode>
                <c:ptCount val="3"/>
                <c:pt idx="0">
                  <c:v>92.277460000000005</c:v>
                </c:pt>
                <c:pt idx="1">
                  <c:v>68.343327000000002</c:v>
                </c:pt>
                <c:pt idx="2">
                  <c:v>205.505607</c:v>
                </c:pt>
              </c:numCache>
            </c:numRef>
          </c:val>
        </c:ser>
        <c:dLbls>
          <c:showVal val="1"/>
        </c:dLbls>
        <c:gapWidth val="95"/>
        <c:overlap val="100"/>
        <c:axId val="118937856"/>
        <c:axId val="118853632"/>
      </c:barChart>
      <c:catAx>
        <c:axId val="118937856"/>
        <c:scaling>
          <c:orientation val="minMax"/>
        </c:scaling>
        <c:axPos val="b"/>
        <c:numFmt formatCode="#,##0.00" sourceLinked="1"/>
        <c:majorTickMark val="none"/>
        <c:tickLblPos val="nextTo"/>
        <c:txPr>
          <a:bodyPr/>
          <a:lstStyle/>
          <a:p>
            <a:pPr>
              <a:defRPr lang="uk-UA"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853632"/>
        <c:crosses val="autoZero"/>
        <c:auto val="1"/>
        <c:lblAlgn val="ctr"/>
        <c:lblOffset val="100"/>
      </c:catAx>
      <c:valAx>
        <c:axId val="118853632"/>
        <c:scaling>
          <c:orientation val="minMax"/>
        </c:scaling>
        <c:delete val="1"/>
        <c:axPos val="l"/>
        <c:numFmt formatCode="#,##0.00" sourceLinked="1"/>
        <c:tickLblPos val="nextTo"/>
        <c:crossAx val="118937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687351958066125"/>
          <c:y val="0.89952474674872951"/>
          <c:w val="0.52625284609972467"/>
          <c:h val="5.1990736403139233E-2"/>
        </c:manualLayout>
      </c:layout>
      <c:txPr>
        <a:bodyPr/>
        <a:lstStyle/>
        <a:p>
          <a:pPr>
            <a:defRPr lang="uk-UA"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6"/>
  <c:chart>
    <c:title>
      <c:tx>
        <c:rich>
          <a:bodyPr/>
          <a:lstStyle/>
          <a:p>
            <a:pPr>
              <a:defRPr lang="uk-UA" sz="3200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Темпи зростання обсягів доходів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904435988965671"/>
          <c:y val="3.3066728215131388E-2"/>
        </c:manualLayout>
      </c:layout>
    </c:title>
    <c:view3D>
      <c:rotX val="0"/>
      <c:rotY val="0"/>
      <c:depthPercent val="60"/>
      <c:rAngAx val="1"/>
    </c:view3D>
    <c:floor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plotArea>
      <c:layout/>
      <c:bar3DChart>
        <c:barDir val="col"/>
        <c:grouping val="clustered"/>
        <c:ser>
          <c:idx val="0"/>
          <c:order val="0"/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lang="uk-UA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Лист4!$B$2:$D$2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Лист4!$B$3:$D$3</c:f>
              <c:numCache>
                <c:formatCode>General</c:formatCode>
                <c:ptCount val="3"/>
                <c:pt idx="0">
                  <c:v>4056.7</c:v>
                </c:pt>
                <c:pt idx="1">
                  <c:v>4653.5</c:v>
                </c:pt>
                <c:pt idx="2">
                  <c:v>5166.2</c:v>
                </c:pt>
              </c:numCache>
            </c:numRef>
          </c:val>
        </c:ser>
        <c:shape val="pyramid"/>
        <c:axId val="117394816"/>
        <c:axId val="117401088"/>
        <c:axId val="0"/>
      </c:bar3DChart>
      <c:catAx>
        <c:axId val="1173948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uk-UA"/>
                </a:pPr>
                <a:r>
                  <a:rPr lang="uk-UA" sz="1400" dirty="0" smtClean="0">
                    <a:latin typeface="Times New Roman" pitchFamily="18" charset="0"/>
                    <a:cs typeface="Times New Roman" pitchFamily="18" charset="0"/>
                  </a:rPr>
                  <a:t>Роки</a:t>
                </a:r>
                <a:endParaRPr lang="uk-UA" sz="14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uk-UA"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401088"/>
        <c:crosses val="autoZero"/>
        <c:auto val="1"/>
        <c:lblAlgn val="ctr"/>
        <c:lblOffset val="100"/>
      </c:catAx>
      <c:valAx>
        <c:axId val="11740108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uk-UA"/>
                </a:pPr>
                <a:r>
                  <a:rPr lang="uk-UA" sz="1400" dirty="0" smtClean="0">
                    <a:latin typeface="Times New Roman" pitchFamily="18" charset="0"/>
                    <a:cs typeface="Times New Roman" pitchFamily="18" charset="0"/>
                  </a:rPr>
                  <a:t>Млн. грн.</a:t>
                </a:r>
                <a:endParaRPr lang="uk-UA" sz="14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117394816"/>
        <c:crosses val="autoZero"/>
        <c:crossBetween val="between"/>
      </c:valAx>
    </c:plotArea>
    <c:plotVisOnly val="1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lang="uk-UA">
                <a:latin typeface="Times New Roman" pitchFamily="18" charset="0"/>
                <a:cs typeface="Times New Roman" pitchFamily="18" charset="0"/>
              </a:defRPr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Структура власних доходів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бюджету</a:t>
            </a:r>
          </a:p>
          <a:p>
            <a:pPr>
              <a:defRPr lang="uk-UA">
                <a:latin typeface="Times New Roman" pitchFamily="18" charset="0"/>
                <a:cs typeface="Times New Roman" pitchFamily="18" charset="0"/>
              </a:defRPr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Миколаївської</a:t>
            </a:r>
            <a:r>
              <a:rPr lang="uk-UA" baseline="0" dirty="0" smtClean="0">
                <a:latin typeface="Times New Roman" pitchFamily="18" charset="0"/>
                <a:cs typeface="Times New Roman" pitchFamily="18" charset="0"/>
              </a:rPr>
              <a:t> міської територіальної громади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 2022 рік </a:t>
            </a:r>
          </a:p>
        </c:rich>
      </c:tx>
      <c:layout>
        <c:manualLayout>
          <c:xMode val="edge"/>
          <c:yMode val="edge"/>
          <c:x val="9.1899010018419144E-2"/>
          <c:y val="4.1548636962315803E-2"/>
        </c:manualLayout>
      </c:layout>
    </c:title>
    <c:view3D>
      <c:rotX val="30"/>
      <c:depthPercent val="100"/>
      <c:perspective val="0"/>
    </c:view3D>
    <c:plotArea>
      <c:layout>
        <c:manualLayout>
          <c:layoutTarget val="inner"/>
          <c:xMode val="edge"/>
          <c:yMode val="edge"/>
          <c:x val="0.20745824131605944"/>
          <c:y val="0"/>
          <c:w val="0.67308061571825661"/>
          <c:h val="1"/>
        </c:manualLayout>
      </c:layout>
      <c:pie3DChart>
        <c:varyColors val="1"/>
        <c:ser>
          <c:idx val="0"/>
          <c:order val="0"/>
          <c:explosion val="51"/>
          <c:dPt>
            <c:idx val="0"/>
            <c:explosion val="23"/>
          </c:dPt>
          <c:dLbls>
            <c:dLbl>
              <c:idx val="0"/>
              <c:layout>
                <c:manualLayout>
                  <c:x val="-0.15925158237472944"/>
                  <c:y val="-0.11316724486289173"/>
                </c:manualLayout>
              </c:layout>
              <c:showPercent val="1"/>
            </c:dLbl>
            <c:dLbl>
              <c:idx val="1"/>
              <c:layout>
                <c:manualLayout>
                  <c:x val="2.5327921695325333E-3"/>
                  <c:y val="-4.8379328051174099E-2"/>
                </c:manualLayout>
              </c:layout>
              <c:showPercent val="1"/>
            </c:dLbl>
            <c:dLbl>
              <c:idx val="2"/>
              <c:layout>
                <c:manualLayout>
                  <c:x val="1.6538803271925143E-2"/>
                  <c:y val="1.4237174311997629E-3"/>
                </c:manualLayout>
              </c:layout>
              <c:showPercent val="1"/>
            </c:dLbl>
            <c:dLbl>
              <c:idx val="4"/>
              <c:layout>
                <c:manualLayout>
                  <c:x val="3.8710119944628023E-2"/>
                  <c:y val="-3.3186862243665058E-3"/>
                </c:manualLayout>
              </c:layout>
              <c:showPercent val="1"/>
            </c:dLbl>
            <c:dLbl>
              <c:idx val="5"/>
              <c:layout>
                <c:manualLayout>
                  <c:x val="5.1150999614920908E-2"/>
                  <c:y val="1.19006954861139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2,7%</a:t>
                    </a:r>
                    <a:endParaRPr lang="en-US" dirty="0"/>
                  </a:p>
                </c:rich>
              </c:tx>
              <c:showPercent val="1"/>
            </c:dLbl>
            <c:numFmt formatCode="0.0%" sourceLinked="0"/>
            <c:txPr>
              <a:bodyPr/>
              <a:lstStyle/>
              <a:p>
                <a:pPr>
                  <a:defRPr lang="uk-UA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Лист5!$A$2:$A$7</c:f>
              <c:strCache>
                <c:ptCount val="6"/>
                <c:pt idx="0">
                  <c:v>ПДФО 2915,7 млн. грн.</c:v>
                </c:pt>
                <c:pt idx="1">
                  <c:v>Єдиний податок 540,5 млн. грн.</c:v>
                </c:pt>
                <c:pt idx="2">
                  <c:v>Плата за землю 367,6 млн. грн.</c:v>
                </c:pt>
                <c:pt idx="3">
                  <c:v>Акцизний податок 225,7 млн. грн.</c:v>
                </c:pt>
                <c:pt idx="4">
                  <c:v>Власні надходження бюджетних організацій 101,8 млн. грн.</c:v>
                </c:pt>
                <c:pt idx="5">
                  <c:v>Інші 117,8 млн. грн.</c:v>
                </c:pt>
              </c:strCache>
            </c:strRef>
          </c:cat>
          <c:val>
            <c:numRef>
              <c:f>Лист5!$B$2:$B$7</c:f>
              <c:numCache>
                <c:formatCode>General</c:formatCode>
                <c:ptCount val="6"/>
                <c:pt idx="0">
                  <c:v>2915.7</c:v>
                </c:pt>
                <c:pt idx="1">
                  <c:v>540.5</c:v>
                </c:pt>
                <c:pt idx="2">
                  <c:v>367.6</c:v>
                </c:pt>
                <c:pt idx="3">
                  <c:v>225.7</c:v>
                </c:pt>
                <c:pt idx="4">
                  <c:v>101.8</c:v>
                </c:pt>
                <c:pt idx="5">
                  <c:v>117.8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8.6405715561191032E-2"/>
          <c:y val="0.72732153009026934"/>
          <c:w val="0.6982547273773585"/>
          <c:h val="0.24617484106284621"/>
        </c:manualLayout>
      </c:layout>
      <c:txPr>
        <a:bodyPr/>
        <a:lstStyle/>
        <a:p>
          <a:pPr rtl="0">
            <a:defRPr lang="uk-UA"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lang="uk-UA">
                <a:latin typeface="Times New Roman" pitchFamily="18" charset="0"/>
                <a:cs typeface="Times New Roman" pitchFamily="18" charset="0"/>
              </a:defRPr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Обсяги основних дохідних джерел у 2020-2022 роках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0538146436326248"/>
          <c:y val="9.846395958790144E-2"/>
          <c:w val="0.62114786846013514"/>
          <c:h val="0.79814185689696804"/>
        </c:manualLayout>
      </c:layout>
      <c:bar3DChart>
        <c:barDir val="col"/>
        <c:grouping val="stacked"/>
        <c:ser>
          <c:idx val="0"/>
          <c:order val="0"/>
          <c:tx>
            <c:strRef>
              <c:f>Лист6!$A$3</c:f>
              <c:strCache>
                <c:ptCount val="1"/>
                <c:pt idx="0">
                  <c:v>ПДФО</c:v>
                </c:pt>
              </c:strCache>
            </c:strRef>
          </c:tx>
          <c:dLbls>
            <c:txPr>
              <a:bodyPr/>
              <a:lstStyle/>
              <a:p>
                <a:pPr>
                  <a:defRPr lang="uk-UA"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Лист6!$B$2:$D$2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Лист6!$B$3:$D$3</c:f>
              <c:numCache>
                <c:formatCode>General</c:formatCode>
                <c:ptCount val="3"/>
                <c:pt idx="0">
                  <c:v>2084.6</c:v>
                </c:pt>
                <c:pt idx="1">
                  <c:v>2412.6</c:v>
                </c:pt>
                <c:pt idx="2">
                  <c:v>2915.7</c:v>
                </c:pt>
              </c:numCache>
            </c:numRef>
          </c:val>
          <c:bubble3D val="1"/>
        </c:ser>
        <c:ser>
          <c:idx val="1"/>
          <c:order val="1"/>
          <c:tx>
            <c:strRef>
              <c:f>Лист6!$A$4</c:f>
              <c:strCache>
                <c:ptCount val="1"/>
                <c:pt idx="0">
                  <c:v>Податок на нерухомість</c:v>
                </c:pt>
              </c:strCache>
            </c:strRef>
          </c:tx>
          <c:dLbls>
            <c:txPr>
              <a:bodyPr/>
              <a:lstStyle/>
              <a:p>
                <a:pPr>
                  <a:defRPr lang="uk-UA"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Лист6!$B$2:$D$2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Лист6!$B$4:$D$4</c:f>
              <c:numCache>
                <c:formatCode>General</c:formatCode>
                <c:ptCount val="3"/>
                <c:pt idx="0">
                  <c:v>49</c:v>
                </c:pt>
                <c:pt idx="1">
                  <c:v>59.8</c:v>
                </c:pt>
                <c:pt idx="2">
                  <c:v>66.400000000000006</c:v>
                </c:pt>
              </c:numCache>
            </c:numRef>
          </c:val>
          <c:bubble3D val="1"/>
        </c:ser>
        <c:ser>
          <c:idx val="2"/>
          <c:order val="2"/>
          <c:tx>
            <c:strRef>
              <c:f>Лист6!$A$5</c:f>
              <c:strCache>
                <c:ptCount val="1"/>
                <c:pt idx="0">
                  <c:v>Єдиний податок</c:v>
                </c:pt>
              </c:strCache>
            </c:strRef>
          </c:tx>
          <c:dLbls>
            <c:txPr>
              <a:bodyPr/>
              <a:lstStyle/>
              <a:p>
                <a:pPr>
                  <a:defRPr lang="uk-UA"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Лист6!$B$2:$D$2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Лист6!$B$5:$D$5</c:f>
              <c:numCache>
                <c:formatCode>General</c:formatCode>
                <c:ptCount val="3"/>
                <c:pt idx="0">
                  <c:v>421.3</c:v>
                </c:pt>
                <c:pt idx="1">
                  <c:v>503.9</c:v>
                </c:pt>
                <c:pt idx="2">
                  <c:v>540.5</c:v>
                </c:pt>
              </c:numCache>
            </c:numRef>
          </c:val>
          <c:bubble3D val="1"/>
        </c:ser>
        <c:ser>
          <c:idx val="3"/>
          <c:order val="3"/>
          <c:tx>
            <c:strRef>
              <c:f>Лист6!$A$6</c:f>
              <c:strCache>
                <c:ptCount val="1"/>
                <c:pt idx="0">
                  <c:v>Плата за землю</c:v>
                </c:pt>
              </c:strCache>
            </c:strRef>
          </c:tx>
          <c:dLbls>
            <c:txPr>
              <a:bodyPr/>
              <a:lstStyle/>
              <a:p>
                <a:pPr>
                  <a:defRPr lang="uk-UA"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Лист6!$B$2:$D$2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Лист6!$B$6:$D$6</c:f>
              <c:numCache>
                <c:formatCode>General</c:formatCode>
                <c:ptCount val="3"/>
                <c:pt idx="0">
                  <c:v>317.2</c:v>
                </c:pt>
                <c:pt idx="1">
                  <c:v>343.6</c:v>
                </c:pt>
                <c:pt idx="2">
                  <c:v>367.6</c:v>
                </c:pt>
              </c:numCache>
            </c:numRef>
          </c:val>
        </c:ser>
        <c:ser>
          <c:idx val="4"/>
          <c:order val="4"/>
          <c:tx>
            <c:strRef>
              <c:f>Лист6!$A$7</c:f>
              <c:strCache>
                <c:ptCount val="1"/>
                <c:pt idx="0">
                  <c:v>Акцизний податок </c:v>
                </c:pt>
              </c:strCache>
            </c:strRef>
          </c:tx>
          <c:dLbls>
            <c:txPr>
              <a:bodyPr/>
              <a:lstStyle/>
              <a:p>
                <a:pPr>
                  <a:defRPr lang="uk-UA"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Лист6!$B$2:$D$2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Лист6!$B$7:$D$7</c:f>
              <c:numCache>
                <c:formatCode>General</c:formatCode>
                <c:ptCount val="3"/>
                <c:pt idx="0">
                  <c:v>215.6</c:v>
                </c:pt>
                <c:pt idx="1">
                  <c:v>211.9</c:v>
                </c:pt>
                <c:pt idx="2">
                  <c:v>225.7</c:v>
                </c:pt>
              </c:numCache>
            </c:numRef>
          </c:val>
        </c:ser>
        <c:ser>
          <c:idx val="5"/>
          <c:order val="5"/>
          <c:tx>
            <c:strRef>
              <c:f>Лист6!$A$8</c:f>
              <c:strCache>
                <c:ptCount val="1"/>
                <c:pt idx="0">
                  <c:v>Власні надходження бюджетних організацій</c:v>
                </c:pt>
              </c:strCache>
            </c:strRef>
          </c:tx>
          <c:dLbls>
            <c:dLbl>
              <c:idx val="0"/>
              <c:layout>
                <c:manualLayout>
                  <c:x val="4.2327896550176632E-3"/>
                  <c:y val="-1.1594164088157159E-2"/>
                </c:manualLayout>
              </c:layout>
              <c:showVal val="1"/>
            </c:dLbl>
            <c:dLbl>
              <c:idx val="1"/>
              <c:layout>
                <c:manualLayout>
                  <c:x val="2.821859770011763E-3"/>
                  <c:y val="-1.5458885450876043E-2"/>
                </c:manualLayout>
              </c:layout>
              <c:showVal val="1"/>
            </c:dLbl>
            <c:dLbl>
              <c:idx val="2"/>
              <c:layout>
                <c:manualLayout>
                  <c:x val="5.6437195400235304E-3"/>
                  <c:y val="-9.661803406797528E-3"/>
                </c:manualLayout>
              </c:layout>
              <c:showVal val="1"/>
            </c:dLbl>
            <c:txPr>
              <a:bodyPr/>
              <a:lstStyle/>
              <a:p>
                <a:pPr>
                  <a:defRPr lang="uk-UA"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Лист6!$B$2:$D$2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Лист6!$B$8:$D$8</c:f>
              <c:numCache>
                <c:formatCode>General</c:formatCode>
                <c:ptCount val="3"/>
                <c:pt idx="0">
                  <c:v>58.8</c:v>
                </c:pt>
                <c:pt idx="1">
                  <c:v>79.900000000000006</c:v>
                </c:pt>
                <c:pt idx="2">
                  <c:v>101.8</c:v>
                </c:pt>
              </c:numCache>
            </c:numRef>
          </c:val>
        </c:ser>
        <c:dLbls>
          <c:showVal val="1"/>
        </c:dLbls>
        <c:shape val="box"/>
        <c:axId val="117283840"/>
        <c:axId val="117293824"/>
        <c:axId val="0"/>
      </c:bar3DChart>
      <c:catAx>
        <c:axId val="1172838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uk-UA"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293824"/>
        <c:crosses val="autoZero"/>
        <c:auto val="1"/>
        <c:lblAlgn val="ctr"/>
        <c:lblOffset val="100"/>
      </c:catAx>
      <c:valAx>
        <c:axId val="11729382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uk-UA" sz="16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uk-UA" sz="1600" dirty="0">
                    <a:latin typeface="Times New Roman" pitchFamily="18" charset="0"/>
                    <a:cs typeface="Times New Roman" pitchFamily="18" charset="0"/>
                  </a:rPr>
                  <a:t>млн.</a:t>
                </a:r>
                <a:r>
                  <a:rPr lang="uk-UA" sz="1600" baseline="0" dirty="0">
                    <a:latin typeface="Times New Roman" pitchFamily="18" charset="0"/>
                    <a:cs typeface="Times New Roman" pitchFamily="18" charset="0"/>
                  </a:rPr>
                  <a:t> грн.</a:t>
                </a:r>
                <a:endParaRPr lang="uk-UA" sz="16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uk-UA"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283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089534966278223"/>
          <c:y val="0.41552665704464076"/>
          <c:w val="0.28762541102888051"/>
          <c:h val="0.58333785048371234"/>
        </c:manualLayout>
      </c:layout>
      <c:txPr>
        <a:bodyPr/>
        <a:lstStyle/>
        <a:p>
          <a:pPr>
            <a:defRPr lang="uk-UA"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lang="uk-UA">
                <a:latin typeface="Times New Roman" pitchFamily="18" charset="0"/>
                <a:cs typeface="Times New Roman" pitchFamily="18" charset="0"/>
              </a:defRPr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Динаміка  видатків бюджету Миколаївської міської територіальної громади у 2020-2022 роки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2285429200538513"/>
          <c:y val="0.1632887502327954"/>
          <c:w val="0.82568407987689563"/>
          <c:h val="0.74235290072144877"/>
        </c:manualLayout>
      </c:layout>
      <c:bar3DChart>
        <c:barDir val="col"/>
        <c:grouping val="stacked"/>
        <c:ser>
          <c:idx val="0"/>
          <c:order val="0"/>
          <c:tx>
            <c:strRef>
              <c:f>'2а'!$A$12</c:f>
              <c:strCache>
                <c:ptCount val="1"/>
                <c:pt idx="0">
                  <c:v>загальний фонд</c:v>
                </c:pt>
              </c:strCache>
            </c:strRef>
          </c:tx>
          <c:dLbls>
            <c:dLbl>
              <c:idx val="0"/>
              <c:layout>
                <c:manualLayout>
                  <c:x val="1.617250445026866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156333926702469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9766394328106021E-2"/>
                  <c:y val="2.4187452758881331E-2"/>
                </c:manualLayout>
              </c:layout>
              <c:showVal val="1"/>
            </c:dLbl>
            <c:txPr>
              <a:bodyPr/>
              <a:lstStyle/>
              <a:p>
                <a:pPr>
                  <a:defRPr lang="uk-UA" sz="16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'2а'!$B$11:$D$11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'2а'!$B$12:$D$12</c:f>
              <c:numCache>
                <c:formatCode>#,##0.0</c:formatCode>
                <c:ptCount val="3"/>
                <c:pt idx="0">
                  <c:v>3150.5790380000012</c:v>
                </c:pt>
                <c:pt idx="1">
                  <c:v>3670.5445330000002</c:v>
                </c:pt>
                <c:pt idx="2">
                  <c:v>4374.8545510000004</c:v>
                </c:pt>
              </c:numCache>
            </c:numRef>
          </c:val>
        </c:ser>
        <c:ser>
          <c:idx val="1"/>
          <c:order val="1"/>
          <c:tx>
            <c:strRef>
              <c:f>'2а'!$A$13</c:f>
              <c:strCache>
                <c:ptCount val="1"/>
                <c:pt idx="0">
                  <c:v>спеціальний фонд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7.1877797556749758E-3"/>
                  <c:y val="-9.0702947845805008E-3"/>
                </c:manualLayout>
              </c:layout>
              <c:showVal val="1"/>
            </c:dLbl>
            <c:dLbl>
              <c:idx val="1"/>
              <c:layout>
                <c:manualLayout>
                  <c:x val="1.2578614572430917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2578614572430981E-2"/>
                  <c:y val="9.0702947845805008E-3"/>
                </c:manualLayout>
              </c:layout>
              <c:showVal val="1"/>
            </c:dLbl>
            <c:txPr>
              <a:bodyPr/>
              <a:lstStyle/>
              <a:p>
                <a:pPr>
                  <a:defRPr lang="uk-UA"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'2а'!$B$11:$D$11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'2а'!$B$13:$D$13</c:f>
              <c:numCache>
                <c:formatCode>#,##0.0</c:formatCode>
                <c:ptCount val="3"/>
                <c:pt idx="0">
                  <c:v>797.34809999999948</c:v>
                </c:pt>
                <c:pt idx="1">
                  <c:v>714.94255199999748</c:v>
                </c:pt>
                <c:pt idx="2">
                  <c:v>1046.5701570000001</c:v>
                </c:pt>
              </c:numCache>
            </c:numRef>
          </c:val>
        </c:ser>
        <c:dLbls>
          <c:showVal val="1"/>
        </c:dLbls>
        <c:shape val="cylinder"/>
        <c:axId val="117664768"/>
        <c:axId val="117670656"/>
        <c:axId val="0"/>
      </c:bar3DChart>
      <c:catAx>
        <c:axId val="117664768"/>
        <c:scaling>
          <c:orientation val="minMax"/>
        </c:scaling>
        <c:axPos val="b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117670656"/>
        <c:crosses val="autoZero"/>
        <c:auto val="1"/>
        <c:lblAlgn val="ctr"/>
        <c:lblOffset val="100"/>
      </c:catAx>
      <c:valAx>
        <c:axId val="1176706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uk-UA"/>
                </a:pPr>
                <a:r>
                  <a:rPr lang="uk-UA" sz="1600" b="0" dirty="0">
                    <a:latin typeface="Times New Roman" pitchFamily="18" charset="0"/>
                    <a:cs typeface="Times New Roman" pitchFamily="18" charset="0"/>
                  </a:rPr>
                  <a:t>млн.</a:t>
                </a:r>
                <a:r>
                  <a:rPr lang="uk-UA" sz="1600" b="0" baseline="0" dirty="0">
                    <a:latin typeface="Times New Roman" pitchFamily="18" charset="0"/>
                    <a:cs typeface="Times New Roman" pitchFamily="18" charset="0"/>
                  </a:rPr>
                  <a:t> грн.</a:t>
                </a:r>
                <a:endParaRPr lang="uk-UA" sz="16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#,##0.0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11766476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uk-UA"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lang="uk-UA">
                <a:latin typeface="Times New Roman" pitchFamily="18" charset="0"/>
                <a:cs typeface="Times New Roman" pitchFamily="18" charset="0"/>
              </a:defRPr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Структура видатків бюджету  Миколаївської міської територіальної громади на 2022 рік за джерелами надходжень</a:t>
            </a:r>
          </a:p>
        </c:rich>
      </c:tx>
    </c:title>
    <c:view3D>
      <c:rotX val="30"/>
      <c:rotY val="160"/>
      <c:depthPercent val="100"/>
      <c:perspective val="30"/>
    </c:view3D>
    <c:plotArea>
      <c:layout>
        <c:manualLayout>
          <c:layoutTarget val="inner"/>
          <c:xMode val="edge"/>
          <c:yMode val="edge"/>
          <c:x val="3.2438020844211449E-2"/>
          <c:y val="0.21869168377040946"/>
          <c:w val="0.79719292382881868"/>
          <c:h val="0.56992018881401152"/>
        </c:manualLayout>
      </c:layout>
      <c:pie3DChart>
        <c:varyColors val="1"/>
        <c:ser>
          <c:idx val="0"/>
          <c:order val="0"/>
          <c:explosion val="28"/>
          <c:dLbls>
            <c:dLbl>
              <c:idx val="0"/>
              <c:tx>
                <c:rich>
                  <a:bodyPr/>
                  <a:lstStyle/>
                  <a:p>
                    <a:r>
                      <a:rPr smtClean="0"/>
                      <a:t>75,9%</a:t>
                    </a:r>
                    <a:endParaRPr/>
                  </a:p>
                </c:rich>
              </c:tx>
              <c:dLblPos val="outEnd"/>
              <c:showPercent val="1"/>
            </c:dLbl>
            <c:numFmt formatCode="0.0%" sourceLinked="0"/>
            <c:txPr>
              <a:bodyPr/>
              <a:lstStyle/>
              <a:p>
                <a:pPr>
                  <a:defRPr lang="uk-UA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Percent val="1"/>
          </c:dLbls>
          <c:cat>
            <c:strRef>
              <c:f>'1а'!$B$5:$B$8</c:f>
              <c:strCache>
                <c:ptCount val="4"/>
                <c:pt idx="0">
                  <c:v>За рахунок власного ресурсу бюджету 4 118,0 млн. грн.</c:v>
                </c:pt>
                <c:pt idx="1">
                  <c:v>Субвенції з державного та інших місцевих бюджетів 893,5 млн. грн.</c:v>
                </c:pt>
                <c:pt idx="2">
                  <c:v>Власних надходжень бюджетних установ 101,8 млн. грн.</c:v>
                </c:pt>
                <c:pt idx="3">
                  <c:v>Отримання запозичень 308,2 млн. грн.</c:v>
                </c:pt>
              </c:strCache>
            </c:strRef>
          </c:cat>
          <c:val>
            <c:numRef>
              <c:f>'1а'!$C$5:$C$8</c:f>
              <c:numCache>
                <c:formatCode>#,##0.0</c:formatCode>
                <c:ptCount val="4"/>
                <c:pt idx="0">
                  <c:v>4117.9655760000014</c:v>
                </c:pt>
                <c:pt idx="1">
                  <c:v>893.48372700000004</c:v>
                </c:pt>
                <c:pt idx="2">
                  <c:v>101.800405</c:v>
                </c:pt>
                <c:pt idx="3">
                  <c:v>308.17500000000001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0"/>
          <c:y val="0.77490135793630643"/>
          <c:w val="0.85234519404451192"/>
          <c:h val="0.22509864206369626"/>
        </c:manualLayout>
      </c:layout>
      <c:txPr>
        <a:bodyPr/>
        <a:lstStyle/>
        <a:p>
          <a:pPr>
            <a:defRPr lang="uk-UA"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 lang="uk-UA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видатків бюджету Миколаївської міської 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територіальної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громади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 2022 рік за статтями видатків</a:t>
            </a:r>
          </a:p>
        </c:rich>
      </c:tx>
      <c:layout>
        <c:manualLayout>
          <c:xMode val="edge"/>
          <c:yMode val="edge"/>
          <c:x val="0.13881364407865637"/>
          <c:y val="3.1604721981877401E-2"/>
        </c:manualLayout>
      </c:layout>
    </c:title>
    <c:plotArea>
      <c:layout>
        <c:manualLayout>
          <c:layoutTarget val="inner"/>
          <c:xMode val="edge"/>
          <c:yMode val="edge"/>
          <c:x val="0.43187611430413397"/>
          <c:y val="0.24431258874246825"/>
          <c:w val="0.50109755772053921"/>
          <c:h val="0.82654161893432365"/>
        </c:manualLayout>
      </c:layout>
      <c:doughnutChart>
        <c:varyColors val="1"/>
        <c:ser>
          <c:idx val="0"/>
          <c:order val="0"/>
          <c:explosion val="3"/>
          <c:dLbls>
            <c:dLbl>
              <c:idx val="1"/>
              <c:layout>
                <c:manualLayout>
                  <c:x val="-1.5898714377832211E-2"/>
                  <c:y val="1.975295123867343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4,</a:t>
                    </a:r>
                    <a:r>
                      <a:rPr lang="uk-UA" smtClean="0"/>
                      <a:t>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3"/>
              <c:layout>
                <c:manualLayout>
                  <c:x val="-2.312540273139219E-2"/>
                  <c:y val="-2.7654131734142693E-2"/>
                </c:manualLayout>
              </c:layout>
              <c:showPercent val="1"/>
            </c:dLbl>
            <c:numFmt formatCode="0.0%" sourceLinked="0"/>
            <c:txPr>
              <a:bodyPr/>
              <a:lstStyle/>
              <a:p>
                <a:pPr>
                  <a:defRPr lang="uk-UA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'2'!$A$14:$A$18</c:f>
              <c:strCache>
                <c:ptCount val="5"/>
                <c:pt idx="0">
                  <c:v> 
Оплата праці і нарахування на заробітну плату працівників бюджетних установ</c:v>
                </c:pt>
                <c:pt idx="1">
                  <c:v>Оплата комунальних послуг та енергоносіїв</c:v>
                </c:pt>
                <c:pt idx="2">
                  <c:v>Видатки бюджету розвитку</c:v>
                </c:pt>
                <c:pt idx="3">
                  <c:v>Реверсна дотація</c:v>
                </c:pt>
                <c:pt idx="4">
                  <c:v>Інші видатки</c:v>
                </c:pt>
              </c:strCache>
            </c:strRef>
          </c:cat>
          <c:val>
            <c:numRef>
              <c:f>'2'!$B$14:$B$18</c:f>
              <c:numCache>
                <c:formatCode>#,##0.0</c:formatCode>
                <c:ptCount val="5"/>
                <c:pt idx="0">
                  <c:v>2490.3662799199997</c:v>
                </c:pt>
                <c:pt idx="1">
                  <c:v>235.51596599999908</c:v>
                </c:pt>
                <c:pt idx="2">
                  <c:v>943.71975200000054</c:v>
                </c:pt>
                <c:pt idx="3">
                  <c:v>144.47329999999999</c:v>
                </c:pt>
                <c:pt idx="4">
                  <c:v>1607.3494100799896</c:v>
                </c:pt>
              </c:numCache>
            </c:numRef>
          </c:val>
        </c:ser>
        <c:dLbls>
          <c:showVal val="1"/>
        </c:dLbls>
        <c:firstSliceAng val="54"/>
        <c:holeSize val="40"/>
      </c:doughnutChart>
    </c:plotArea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 lang="uk-UA"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Видатки бюджету Миколаївської міської територіальної громади на 2022 рік за функціональною структурою</a:t>
            </a:r>
          </a:p>
        </c:rich>
      </c:tx>
      <c:overlay val="1"/>
    </c:title>
    <c:view3D>
      <c:rotX val="40"/>
      <c:rotY val="230"/>
      <c:perspective val="30"/>
    </c:view3D>
    <c:plotArea>
      <c:layout>
        <c:manualLayout>
          <c:layoutTarget val="inner"/>
          <c:xMode val="edge"/>
          <c:yMode val="edge"/>
          <c:x val="6.6344954330435191E-2"/>
          <c:y val="0.19708398491399134"/>
          <c:w val="0.6192609475101396"/>
          <c:h val="0.59195968301515334"/>
        </c:manualLayout>
      </c:layout>
      <c:pie3DChart>
        <c:varyColors val="1"/>
        <c:ser>
          <c:idx val="0"/>
          <c:order val="0"/>
          <c:explosion val="18"/>
          <c:dPt>
            <c:idx val="1"/>
            <c:explosion val="33"/>
          </c:dPt>
          <c:dPt>
            <c:idx val="2"/>
            <c:explosion val="20"/>
          </c:dPt>
          <c:dLbls>
            <c:dLbl>
              <c:idx val="0"/>
              <c:layout>
                <c:manualLayout>
                  <c:x val="4.3274928119720274E-3"/>
                  <c:y val="2.6121150520787392E-3"/>
                </c:manualLayout>
              </c:layout>
              <c:showPercent val="1"/>
            </c:dLbl>
            <c:dLbl>
              <c:idx val="1"/>
              <c:layout>
                <c:manualLayout>
                  <c:x val="5.5472158446908584E-3"/>
                  <c:y val="8.205065990837378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</a:t>
                    </a:r>
                    <a:r>
                      <a:rPr lang="uk-UA"/>
                      <a:t>0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2"/>
              <c:layout>
                <c:manualLayout>
                  <c:x val="2.0132176711843051E-2"/>
                  <c:y val="-3.1506480231680963E-2"/>
                </c:manualLayout>
              </c:layout>
              <c:showPercent val="1"/>
            </c:dLbl>
            <c:dLbl>
              <c:idx val="3"/>
              <c:layout>
                <c:manualLayout>
                  <c:x val="1.9047118327057622E-2"/>
                  <c:y val="-3.0617637809617473E-2"/>
                </c:manualLayout>
              </c:layout>
              <c:showPercent val="1"/>
            </c:dLbl>
            <c:dLbl>
              <c:idx val="4"/>
              <c:layout>
                <c:manualLayout>
                  <c:x val="-1.8459432126974616E-2"/>
                  <c:y val="-0.25540698774475962"/>
                </c:manualLayout>
              </c:layout>
              <c:showPercent val="1"/>
            </c:dLbl>
            <c:numFmt formatCode="0.0%" sourceLinked="0"/>
            <c:txPr>
              <a:bodyPr/>
              <a:lstStyle/>
              <a:p>
                <a:pPr>
                  <a:defRPr lang="uk-UA"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'фукц структура'!$C$3:$C$7</c:f>
              <c:strCache>
                <c:ptCount val="5"/>
                <c:pt idx="0">
                  <c:v>Житлово-комунальне господарство 676,2 млн. грн.</c:v>
                </c:pt>
                <c:pt idx="1">
                  <c:v>Інші 57,5 млн. грн.</c:v>
                </c:pt>
                <c:pt idx="2">
                  <c:v>Реверсна дотація 144,5 млн. грн.</c:v>
                </c:pt>
                <c:pt idx="3">
                  <c:v>Економічна діяльність 924,8 млн. грн.</c:v>
                </c:pt>
                <c:pt idx="4">
                  <c:v>Соціально-культурна сфера та державне управління 3 618,4 млн. грн.</c:v>
                </c:pt>
              </c:strCache>
            </c:strRef>
          </c:cat>
          <c:val>
            <c:numRef>
              <c:f>'фукц структура'!$D$3:$D$7</c:f>
              <c:numCache>
                <c:formatCode>#,##0.00</c:formatCode>
                <c:ptCount val="5"/>
                <c:pt idx="0">
                  <c:v>676214715</c:v>
                </c:pt>
                <c:pt idx="1">
                  <c:v>57490047</c:v>
                </c:pt>
                <c:pt idx="2">
                  <c:v>144473300</c:v>
                </c:pt>
                <c:pt idx="3">
                  <c:v>924827494</c:v>
                </c:pt>
                <c:pt idx="4">
                  <c:v>3618419152</c:v>
                </c:pt>
              </c:numCache>
            </c:numRef>
          </c:val>
        </c:ser>
        <c:ser>
          <c:idx val="1"/>
          <c:order val="1"/>
          <c:explosion val="25"/>
          <c:dLbls>
            <c:txPr>
              <a:bodyPr/>
              <a:lstStyle/>
              <a:p>
                <a:pPr>
                  <a:defRPr lang="uk-UA"/>
                </a:pPr>
                <a:endParaRPr lang="ru-RU"/>
              </a:p>
            </c:txPr>
            <c:showVal val="1"/>
          </c:dLbls>
          <c:cat>
            <c:multiLvlStrRef>
              <c:f>'фукц структура'!#REF!</c:f>
            </c:multiLvlStrRef>
          </c:cat>
          <c:val>
            <c:numRef>
              <c:f>'фукц структура'!#REF!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654924159752067"/>
          <c:y val="0.4939163415044604"/>
          <c:w val="0.33450758402479391"/>
          <c:h val="0.50253043521332108"/>
        </c:manualLayout>
      </c:layout>
      <c:overlay val="1"/>
      <c:txPr>
        <a:bodyPr/>
        <a:lstStyle/>
        <a:p>
          <a:pPr>
            <a:defRPr lang="uk-UA"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lang="uk-UA">
                <a:latin typeface="Times New Roman" pitchFamily="18" charset="0"/>
                <a:cs typeface="Times New Roman" pitchFamily="18" charset="0"/>
              </a:defRPr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Видатки загального фонду бюджету Миколаївської міської територіальної громади на 2022 рік за функціональною структурою</a:t>
            </a:r>
          </a:p>
        </c:rich>
      </c:tx>
      <c:layout/>
    </c:title>
    <c:view3D>
      <c:rotX val="30"/>
      <c:rotY val="90"/>
      <c:perspective val="50"/>
    </c:view3D>
    <c:plotArea>
      <c:layout>
        <c:manualLayout>
          <c:layoutTarget val="inner"/>
          <c:xMode val="edge"/>
          <c:yMode val="edge"/>
          <c:x val="3.937856881365305E-2"/>
          <c:y val="0.19574399353927024"/>
          <c:w val="0.89041435067219654"/>
          <c:h val="0.62538085026274004"/>
        </c:manualLayout>
      </c:layout>
      <c:pie3DChart>
        <c:varyColors val="1"/>
        <c:ser>
          <c:idx val="0"/>
          <c:order val="0"/>
          <c:explosion val="25"/>
          <c:dLbls>
            <c:numFmt formatCode="0.0%" sourceLinked="0"/>
            <c:txPr>
              <a:bodyPr/>
              <a:lstStyle/>
              <a:p>
                <a:pPr>
                  <a:defRPr lang="uk-UA"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Percent val="1"/>
          </c:dLbls>
          <c:cat>
            <c:strRef>
              <c:f>'5'!$F$3:$F$7</c:f>
              <c:strCache>
                <c:ptCount val="5"/>
                <c:pt idx="0">
                  <c:v>Житлово-комунальне господарство 486,8 млн. грн.</c:v>
                </c:pt>
                <c:pt idx="1">
                  <c:v>Інші 56,3 млн. грн.</c:v>
                </c:pt>
                <c:pt idx="2">
                  <c:v>Реверсна дотація 144,5 млн. грн.</c:v>
                </c:pt>
                <c:pt idx="3">
                  <c:v>Економічна діяльність 304,7 млн. грн.</c:v>
                </c:pt>
                <c:pt idx="4">
                  <c:v>Соціально-культурна сфера та державне управління 3382,6 млн. грн.</c:v>
                </c:pt>
              </c:strCache>
            </c:strRef>
          </c:cat>
          <c:val>
            <c:numRef>
              <c:f>'5'!$G$3:$G$7</c:f>
              <c:numCache>
                <c:formatCode>#,##0.00</c:formatCode>
                <c:ptCount val="5"/>
                <c:pt idx="0">
                  <c:v>486.8</c:v>
                </c:pt>
                <c:pt idx="1">
                  <c:v>56.3</c:v>
                </c:pt>
                <c:pt idx="2">
                  <c:v>144.5</c:v>
                </c:pt>
                <c:pt idx="3">
                  <c:v>304.7</c:v>
                </c:pt>
                <c:pt idx="4">
                  <c:v>3382.6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0"/>
          <c:y val="0.70337469300206223"/>
          <c:w val="0.61243770994152158"/>
          <c:h val="0.28954562613119572"/>
        </c:manualLayout>
      </c:layout>
      <c:txPr>
        <a:bodyPr/>
        <a:lstStyle/>
        <a:p>
          <a:pPr rtl="0">
            <a:defRPr lang="uk-UA"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0.31247</cdr:x>
      <cdr:y>0.44355</cdr:y>
    </cdr:from>
    <cdr:to>
      <cdr:x>0.48684</cdr:x>
      <cdr:y>0.49722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0034564">
          <a:off x="2602786" y="2337009"/>
          <a:ext cx="1452391" cy="282790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002060">
            <a:alpha val="4800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0.27156</cdr:x>
      <cdr:y>0.27743</cdr:y>
    </cdr:from>
    <cdr:to>
      <cdr:x>0.35093</cdr:x>
      <cdr:y>0.31004</cdr:y>
    </cdr:to>
    <cdr:sp macro="" textlink="">
      <cdr:nvSpPr>
        <cdr:cNvPr id="2" name="TextBox 1"/>
        <cdr:cNvSpPr txBox="1"/>
      </cdr:nvSpPr>
      <cdr:spPr>
        <a:xfrm xmlns:a="http://schemas.openxmlformats.org/drawingml/2006/main" rot="20478463">
          <a:off x="2444362" y="1823334"/>
          <a:ext cx="7143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uk-UA" sz="1200" b="1" dirty="0" smtClean="0">
              <a:latin typeface="Times New Roman" pitchFamily="18" charset="0"/>
              <a:cs typeface="Times New Roman" pitchFamily="18" charset="0"/>
            </a:rPr>
            <a:t>+</a:t>
          </a:r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35</a:t>
          </a:r>
          <a:r>
            <a:rPr lang="uk-UA" sz="1200" b="1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9%</a:t>
          </a:r>
          <a:endParaRPr lang="uk-UA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0.52632</cdr:x>
      <cdr:y>0.30435</cdr:y>
    </cdr:from>
    <cdr:to>
      <cdr:x>0.7193</cdr:x>
      <cdr:y>0.3587</cdr:y>
    </cdr:to>
    <cdr:sp macro="" textlink="">
      <cdr:nvSpPr>
        <cdr:cNvPr id="2" name="Стрелка углом 1"/>
        <cdr:cNvSpPr/>
      </cdr:nvSpPr>
      <cdr:spPr>
        <a:xfrm xmlns:a="http://schemas.openxmlformats.org/drawingml/2006/main">
          <a:off x="4286280" y="2000264"/>
          <a:ext cx="1571636" cy="357190"/>
        </a:xfrm>
        <a:prstGeom xmlns:a="http://schemas.openxmlformats.org/drawingml/2006/main" prst="bent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0.49593</cdr:x>
      <cdr:y>0.9</cdr:y>
    </cdr:from>
    <cdr:to>
      <cdr:x>0.58537</cdr:x>
      <cdr:y>0.94444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rot="10800000" flipV="1">
          <a:off x="4357717" y="5786478"/>
          <a:ext cx="785819" cy="28575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 dirty="0"/>
        </a:p>
      </cdr:txBody>
    </cdr:sp>
  </cdr:relSizeAnchor>
  <cdr:relSizeAnchor xmlns:cdr="http://schemas.openxmlformats.org/drawingml/2006/chartDrawing">
    <cdr:from>
      <cdr:x>0.06712</cdr:x>
      <cdr:y>0.83499</cdr:y>
    </cdr:from>
    <cdr:to>
      <cdr:x>0.43297</cdr:x>
      <cdr:y>0.83524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 rot="10800000">
          <a:off x="589780" y="5368482"/>
          <a:ext cx="3214678" cy="16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 dirty="0"/>
        </a:p>
      </cdr:txBody>
    </cdr:sp>
  </cdr:relSizeAnchor>
  <cdr:relSizeAnchor xmlns:cdr="http://schemas.openxmlformats.org/drawingml/2006/chartDrawing">
    <cdr:from>
      <cdr:x>0.08338</cdr:x>
      <cdr:y>0.66832</cdr:y>
    </cdr:from>
    <cdr:to>
      <cdr:x>0.37606</cdr:x>
      <cdr:y>0.66857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 rot="10800000">
          <a:off x="732656" y="4296912"/>
          <a:ext cx="2571743" cy="16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 dirty="0"/>
        </a:p>
      </cdr:txBody>
    </cdr:sp>
  </cdr:relSizeAnchor>
  <cdr:relSizeAnchor xmlns:cdr="http://schemas.openxmlformats.org/drawingml/2006/chartDrawing">
    <cdr:from>
      <cdr:x>0.4878</cdr:x>
      <cdr:y>0.24444</cdr:y>
    </cdr:from>
    <cdr:to>
      <cdr:x>0.53659</cdr:x>
      <cdr:y>0.3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 rot="10800000">
          <a:off x="4286280" y="1571636"/>
          <a:ext cx="428628" cy="3571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 dirty="0"/>
        </a:p>
      </cdr:txBody>
    </cdr:sp>
  </cdr:relSizeAnchor>
  <cdr:relSizeAnchor xmlns:cdr="http://schemas.openxmlformats.org/drawingml/2006/chartDrawing">
    <cdr:from>
      <cdr:x>0.09756</cdr:x>
      <cdr:y>0.24444</cdr:y>
    </cdr:from>
    <cdr:to>
      <cdr:x>0.4878</cdr:x>
      <cdr:y>0.24469</cdr:y>
    </cdr:to>
    <cdr:sp macro="" textlink="">
      <cdr:nvSpPr>
        <cdr:cNvPr id="11" name="Прямая соединительная линия 10"/>
        <cdr:cNvSpPr/>
      </cdr:nvSpPr>
      <cdr:spPr>
        <a:xfrm xmlns:a="http://schemas.openxmlformats.org/drawingml/2006/main" rot="10800000">
          <a:off x="857255" y="1571636"/>
          <a:ext cx="3429025" cy="158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 dirty="0"/>
        </a:p>
      </cdr:txBody>
    </cdr:sp>
  </cdr:relSizeAnchor>
  <cdr:relSizeAnchor xmlns:cdr="http://schemas.openxmlformats.org/drawingml/2006/chartDrawing">
    <cdr:from>
      <cdr:x>0.0813</cdr:x>
      <cdr:y>0.94444</cdr:y>
    </cdr:from>
    <cdr:to>
      <cdr:x>0.49593</cdr:x>
      <cdr:y>0.94469</cdr:y>
    </cdr:to>
    <cdr:sp macro="" textlink="">
      <cdr:nvSpPr>
        <cdr:cNvPr id="14" name="Прямая соединительная линия 13"/>
        <cdr:cNvSpPr/>
      </cdr:nvSpPr>
      <cdr:spPr>
        <a:xfrm xmlns:a="http://schemas.openxmlformats.org/drawingml/2006/main" rot="10800000">
          <a:off x="714380" y="6072230"/>
          <a:ext cx="3643338" cy="158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 dirty="0"/>
        </a:p>
      </cdr:txBody>
    </cdr:sp>
  </cdr:relSizeAnchor>
  <cdr:relSizeAnchor xmlns:cdr="http://schemas.openxmlformats.org/drawingml/2006/chartDrawing">
    <cdr:from>
      <cdr:x>0.26224</cdr:x>
      <cdr:y>0.9461</cdr:y>
    </cdr:from>
    <cdr:to>
      <cdr:x>0.37606</cdr:x>
      <cdr:y>0.97943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304292" y="6082862"/>
          <a:ext cx="100013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2490,4</a:t>
          </a:r>
          <a:endParaRPr lang="uk-UA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0.01021</cdr:x>
      <cdr:y>0.77943</cdr:y>
    </cdr:from>
    <cdr:to>
      <cdr:x>0.44923</cdr:x>
      <cdr:y>0.82388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89714" y="5011293"/>
          <a:ext cx="385765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Оплата комунальних послуг та енергоносіїв</a:t>
          </a:r>
          <a:endParaRPr lang="uk-UA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0.27037</cdr:x>
      <cdr:y>0.83499</cdr:y>
    </cdr:from>
    <cdr:to>
      <cdr:x>0.37606</cdr:x>
      <cdr:y>0.86832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375730" y="5368482"/>
          <a:ext cx="92869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235,5</a:t>
          </a:r>
          <a:endParaRPr lang="uk-UA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0.27037</cdr:x>
      <cdr:y>0.66832</cdr:y>
    </cdr:from>
    <cdr:to>
      <cdr:x>0.3598</cdr:x>
      <cdr:y>0.72388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375730" y="4296912"/>
          <a:ext cx="78581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943,7</a:t>
          </a:r>
          <a:endParaRPr lang="uk-UA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0.10777</cdr:x>
      <cdr:y>0.62388</cdr:y>
    </cdr:from>
    <cdr:to>
      <cdr:x>0.38419</cdr:x>
      <cdr:y>0.66832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946970" y="4011160"/>
          <a:ext cx="2428859" cy="2857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uk-UA" sz="1400" b="1" dirty="0">
              <a:latin typeface="Times New Roman" pitchFamily="18" charset="0"/>
              <a:cs typeface="Times New Roman" pitchFamily="18" charset="0"/>
            </a:rPr>
            <a:t>Видатки бюджету розвитку</a:t>
          </a:r>
        </a:p>
      </cdr:txBody>
    </cdr:sp>
  </cdr:relSizeAnchor>
  <cdr:relSizeAnchor xmlns:cdr="http://schemas.openxmlformats.org/drawingml/2006/chartDrawing">
    <cdr:from>
      <cdr:x>0.23785</cdr:x>
      <cdr:y>0.37943</cdr:y>
    </cdr:from>
    <cdr:to>
      <cdr:x>0.33541</cdr:x>
      <cdr:y>0.41276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089978" y="2439524"/>
          <a:ext cx="857247" cy="214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144,5</a:t>
          </a:r>
          <a:endParaRPr lang="uk-UA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0.15655</cdr:x>
      <cdr:y>0.31276</cdr:y>
    </cdr:from>
    <cdr:to>
      <cdr:x>0.37606</cdr:x>
      <cdr:y>0.3572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1375598" y="2010896"/>
          <a:ext cx="1928826" cy="2857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uk-UA" sz="1400" b="1" dirty="0" smtClean="0">
              <a:latin typeface="Times New Roman" pitchFamily="18" charset="0"/>
              <a:cs typeface="Times New Roman" pitchFamily="18" charset="0"/>
            </a:rPr>
            <a:t>Реверсна дотація</a:t>
          </a:r>
          <a:endParaRPr lang="uk-UA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0.22972</cdr:x>
      <cdr:y>0.2461</cdr:y>
    </cdr:from>
    <cdr:to>
      <cdr:x>0.34354</cdr:x>
      <cdr:y>0.30165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2018540" y="1582268"/>
          <a:ext cx="1000122" cy="357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1607,3</a:t>
          </a:r>
          <a:endParaRPr lang="uk-UA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0.14029</cdr:x>
      <cdr:y>0.20165</cdr:y>
    </cdr:from>
    <cdr:to>
      <cdr:x>0.45736</cdr:x>
      <cdr:y>0.2461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1232722" y="1296492"/>
          <a:ext cx="2786043" cy="285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uk-UA" sz="1400" b="1" dirty="0">
              <a:latin typeface="Times New Roman" pitchFamily="18" charset="0"/>
              <a:cs typeface="Times New Roman" pitchFamily="18" charset="0"/>
            </a:rPr>
            <a:t>Інші </a:t>
          </a:r>
          <a:r>
            <a:rPr lang="uk-UA" sz="1400" b="1" dirty="0" smtClean="0">
              <a:latin typeface="Times New Roman" pitchFamily="18" charset="0"/>
              <a:cs typeface="Times New Roman" pitchFamily="18" charset="0"/>
            </a:rPr>
            <a:t>видатки споживання</a:t>
          </a:r>
          <a:endParaRPr lang="uk-UA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0.6281</cdr:x>
      <cdr:y>0.53499</cdr:y>
    </cdr:from>
    <cdr:to>
      <cdr:x>0.77444</cdr:x>
      <cdr:y>0.6461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5519002" y="3439656"/>
          <a:ext cx="1285884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uk-UA" sz="1400" b="1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Всього</a:t>
          </a:r>
        </a:p>
        <a:p xmlns:a="http://schemas.openxmlformats.org/drawingml/2006/main"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5421,4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0.6181</cdr:x>
      <cdr:y>0.11719</cdr:y>
    </cdr:from>
    <cdr:to>
      <cdr:x>0.85538</cdr:x>
      <cdr:y>0.22051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65264" y="642939"/>
          <a:ext cx="1678781" cy="559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  <cdr:relSizeAnchor xmlns:cdr="http://schemas.openxmlformats.org/drawingml/2006/chartDrawing">
    <cdr:from>
      <cdr:x>0.56198</cdr:x>
      <cdr:y>0.12903</cdr:y>
    </cdr:from>
    <cdr:to>
      <cdr:x>0.89356</cdr:x>
      <cdr:y>0.23235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57784" y="857256"/>
          <a:ext cx="2866177" cy="6864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uk-UA" sz="1800" b="1" dirty="0">
              <a:latin typeface="Times New Roman" pitchFamily="18" charset="0"/>
              <a:cs typeface="Times New Roman" pitchFamily="18" charset="0"/>
            </a:rPr>
            <a:t>               Всього</a:t>
          </a:r>
        </a:p>
        <a:p xmlns:a="http://schemas.openxmlformats.org/drawingml/2006/main">
          <a:r>
            <a:rPr lang="uk-UA" sz="1800" b="1" dirty="0">
              <a:latin typeface="Times New Roman" pitchFamily="18" charset="0"/>
              <a:cs typeface="Times New Roman" pitchFamily="18" charset="0"/>
            </a:rPr>
            <a:t>2 млрд. 488,7 млн. грн</a:t>
          </a:r>
          <a:r>
            <a:rPr lang="uk-UA" sz="1800" dirty="0">
              <a:latin typeface="Times New Roman" pitchFamily="18" charset="0"/>
              <a:cs typeface="Times New Roman" pitchFamily="18" charset="0"/>
            </a:rPr>
            <a:t>.</a:t>
          </a:r>
        </a:p>
      </cdr:txBody>
    </cdr:sp>
  </cdr:relSizeAnchor>
  <cdr:relSizeAnchor xmlns:cdr="http://schemas.openxmlformats.org/drawingml/2006/chartDrawing">
    <cdr:from>
      <cdr:x>0.59201</cdr:x>
      <cdr:y>0.84673</cdr:y>
    </cdr:from>
    <cdr:to>
      <cdr:x>0.97152</cdr:x>
      <cdr:y>0.95005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941093" y="5393531"/>
          <a:ext cx="3167498" cy="6581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uk-UA" sz="1800" b="0" dirty="0">
              <a:latin typeface="Times New Roman" pitchFamily="18" charset="0"/>
              <a:cs typeface="Times New Roman" pitchFamily="18" charset="0"/>
            </a:rPr>
            <a:t>Всього захищені статті </a:t>
          </a:r>
        </a:p>
        <a:p xmlns:a="http://schemas.openxmlformats.org/drawingml/2006/main">
          <a:pPr algn="ctr"/>
          <a:r>
            <a:rPr lang="uk-UA" sz="1800" b="0" dirty="0">
              <a:latin typeface="Times New Roman" pitchFamily="18" charset="0"/>
              <a:cs typeface="Times New Roman" pitchFamily="18" charset="0"/>
            </a:rPr>
            <a:t>2 млрд. 225 млн. грн.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0.67614</cdr:x>
      <cdr:y>0.16434</cdr:y>
    </cdr:from>
    <cdr:to>
      <cdr:x>0.90853</cdr:x>
      <cdr:y>0.23601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10176" y="895350"/>
          <a:ext cx="179070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  <cdr:relSizeAnchor xmlns:cdr="http://schemas.openxmlformats.org/drawingml/2006/chartDrawing">
    <cdr:from>
      <cdr:x>0.36885</cdr:x>
      <cdr:y>0.2</cdr:y>
    </cdr:from>
    <cdr:to>
      <cdr:x>0.63337</cdr:x>
      <cdr:y>0.32599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214710" y="1285884"/>
          <a:ext cx="2305407" cy="810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uk-UA" sz="1800" b="1" dirty="0">
              <a:latin typeface="Times New Roman" pitchFamily="18" charset="0"/>
              <a:cs typeface="Times New Roman" pitchFamily="18" charset="0"/>
            </a:rPr>
            <a:t>Всього</a:t>
          </a:r>
        </a:p>
        <a:p xmlns:a="http://schemas.openxmlformats.org/drawingml/2006/main">
          <a:pPr algn="ctr"/>
          <a:r>
            <a:rPr lang="uk-UA" sz="1800" b="1" dirty="0">
              <a:latin typeface="Times New Roman" pitchFamily="18" charset="0"/>
              <a:cs typeface="Times New Roman" pitchFamily="18" charset="0"/>
            </a:rPr>
            <a:t> 167,4 млн. грн</a:t>
          </a:r>
          <a:r>
            <a:rPr lang="uk-UA" sz="1800" dirty="0">
              <a:latin typeface="Times New Roman" pitchFamily="18" charset="0"/>
              <a:cs typeface="Times New Roman" pitchFamily="18" charset="0"/>
            </a:rPr>
            <a:t>.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0.12891</cdr:x>
      <cdr:y>0.37582</cdr:y>
    </cdr:from>
    <cdr:to>
      <cdr:x>0.23529</cdr:x>
      <cdr:y>0.45275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81076" y="1628774"/>
          <a:ext cx="80962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uk-UA" sz="1600" b="1" dirty="0">
              <a:latin typeface="Times New Roman" pitchFamily="18" charset="0"/>
              <a:cs typeface="Times New Roman" pitchFamily="18" charset="0"/>
            </a:rPr>
            <a:t>533,9</a:t>
          </a:r>
        </a:p>
      </cdr:txBody>
    </cdr:sp>
  </cdr:relSizeAnchor>
  <cdr:relSizeAnchor xmlns:cdr="http://schemas.openxmlformats.org/drawingml/2006/chartDrawing">
    <cdr:from>
      <cdr:x>0.4005</cdr:x>
      <cdr:y>0.3978</cdr:y>
    </cdr:from>
    <cdr:to>
      <cdr:x>0.50688</cdr:x>
      <cdr:y>0.47473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048000" y="1724025"/>
          <a:ext cx="80962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uk-UA" sz="1600" b="1" dirty="0">
              <a:latin typeface="Times New Roman" pitchFamily="18" charset="0"/>
              <a:cs typeface="Times New Roman" pitchFamily="18" charset="0"/>
            </a:rPr>
            <a:t>5</a:t>
          </a:r>
          <a:r>
            <a:rPr lang="en-US" sz="1600" b="1" dirty="0">
              <a:latin typeface="Times New Roman" pitchFamily="18" charset="0"/>
              <a:cs typeface="Times New Roman" pitchFamily="18" charset="0"/>
            </a:rPr>
            <a:t>01,3</a:t>
          </a:r>
          <a:endParaRPr lang="uk-UA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0.68548</cdr:x>
      <cdr:y>0.26966</cdr:y>
    </cdr:from>
    <cdr:to>
      <cdr:x>0.79186</cdr:x>
      <cdr:y>0.34658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72230" y="1714512"/>
          <a:ext cx="942347" cy="489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>
              <a:latin typeface="Times New Roman" pitchFamily="18" charset="0"/>
              <a:cs typeface="Times New Roman" pitchFamily="18" charset="0"/>
            </a:rPr>
            <a:t>676,2</a:t>
          </a:r>
          <a:endParaRPr lang="uk-UA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0.18514</cdr:x>
      <cdr:y>0.52361</cdr:y>
    </cdr:from>
    <cdr:to>
      <cdr:x>0.38919</cdr:x>
      <cdr:y>0.68378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04926" y="2428876"/>
          <a:ext cx="1438274" cy="742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676,2</a:t>
          </a:r>
        </a:p>
        <a:p xmlns:a="http://schemas.openxmlformats.org/drawingml/2006/main">
          <a:pPr algn="ctr"/>
          <a:r>
            <a:rPr lang="en-US" sz="1800" b="1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b="1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 грн</a:t>
          </a:r>
          <a:r>
            <a:rPr lang="uk-UA" sz="1800" b="1" baseline="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uk-UA" sz="18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0.14754</cdr:x>
      <cdr:y>0.38636</cdr:y>
    </cdr:from>
    <cdr:to>
      <cdr:x>0.3072</cdr:x>
      <cdr:y>0.47727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5884" y="2428892"/>
          <a:ext cx="1391507" cy="571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uk-UA" sz="1600" b="1" dirty="0">
              <a:latin typeface="Times New Roman" pitchFamily="18" charset="0"/>
              <a:cs typeface="Times New Roman" pitchFamily="18" charset="0"/>
            </a:rPr>
            <a:t>151,7 млн. грн.</a:t>
          </a:r>
        </a:p>
      </cdr:txBody>
    </cdr:sp>
  </cdr:relSizeAnchor>
  <cdr:relSizeAnchor xmlns:cdr="http://schemas.openxmlformats.org/drawingml/2006/chartDrawing">
    <cdr:from>
      <cdr:x>0.40164</cdr:x>
      <cdr:y>0.45455</cdr:y>
    </cdr:from>
    <cdr:to>
      <cdr:x>0.57391</cdr:x>
      <cdr:y>0.56958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500462" y="2857520"/>
          <a:ext cx="1501408" cy="7231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uk-UA" sz="1600" b="1" dirty="0">
              <a:latin typeface="Times New Roman" pitchFamily="18" charset="0"/>
              <a:cs typeface="Times New Roman" pitchFamily="18" charset="0"/>
            </a:rPr>
            <a:t>1</a:t>
          </a:r>
          <a:r>
            <a:rPr lang="en-US" sz="1600" b="1" dirty="0">
              <a:latin typeface="Times New Roman" pitchFamily="18" charset="0"/>
              <a:cs typeface="Times New Roman" pitchFamily="18" charset="0"/>
            </a:rPr>
            <a:t>16</a:t>
          </a:r>
          <a:r>
            <a:rPr lang="uk-UA" sz="1600" b="1" dirty="0">
              <a:latin typeface="Times New Roman" pitchFamily="18" charset="0"/>
              <a:cs typeface="Times New Roman" pitchFamily="18" charset="0"/>
            </a:rPr>
            <a:t>,</a:t>
          </a:r>
          <a:r>
            <a:rPr lang="en-US" sz="1600" b="1" dirty="0">
              <a:latin typeface="Times New Roman" pitchFamily="18" charset="0"/>
              <a:cs typeface="Times New Roman" pitchFamily="18" charset="0"/>
            </a:rPr>
            <a:t>0</a:t>
          </a:r>
          <a:endParaRPr lang="uk-UA" sz="16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uk-UA" sz="1600" b="1" dirty="0">
              <a:latin typeface="Times New Roman" pitchFamily="18" charset="0"/>
              <a:cs typeface="Times New Roman" pitchFamily="18" charset="0"/>
            </a:rPr>
            <a:t> млн. грн.</a:t>
          </a:r>
        </a:p>
      </cdr:txBody>
    </cdr:sp>
  </cdr:relSizeAnchor>
  <cdr:relSizeAnchor xmlns:cdr="http://schemas.openxmlformats.org/drawingml/2006/chartDrawing">
    <cdr:from>
      <cdr:x>0.67213</cdr:x>
      <cdr:y>0.22727</cdr:y>
    </cdr:from>
    <cdr:to>
      <cdr:x>0.82619</cdr:x>
      <cdr:y>0.3256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857916" y="1428760"/>
          <a:ext cx="1342700" cy="6181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latin typeface="Times New Roman" pitchFamily="18" charset="0"/>
              <a:cs typeface="Times New Roman" pitchFamily="18" charset="0"/>
            </a:rPr>
            <a:t>249,7</a:t>
          </a:r>
          <a:r>
            <a:rPr lang="uk-UA" sz="1600" b="1" dirty="0">
              <a:latin typeface="Times New Roman" pitchFamily="18" charset="0"/>
              <a:cs typeface="Times New Roman" pitchFamily="18" charset="0"/>
            </a:rPr>
            <a:t> 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uk-UA" sz="1600" b="1" dirty="0">
              <a:latin typeface="Times New Roman" pitchFamily="18" charset="0"/>
              <a:ea typeface="+mn-ea"/>
              <a:cs typeface="Times New Roman" pitchFamily="18" charset="0"/>
            </a:rPr>
            <a:t>млн. грн.</a:t>
          </a:r>
          <a:endParaRPr lang="uk-UA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84871" cy="501015"/>
          </a:xfrm>
          <a:prstGeom prst="rect">
            <a:avLst/>
          </a:prstGeom>
        </p:spPr>
        <p:txBody>
          <a:bodyPr vert="horz" lIns="93092" tIns="46546" rIns="93092" bIns="46546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1" cy="501015"/>
          </a:xfrm>
          <a:prstGeom prst="rect">
            <a:avLst/>
          </a:prstGeom>
        </p:spPr>
        <p:txBody>
          <a:bodyPr vert="horz" lIns="93092" tIns="46546" rIns="93092" bIns="46546" rtlCol="0"/>
          <a:lstStyle>
            <a:lvl1pPr algn="r">
              <a:defRPr sz="1200"/>
            </a:lvl1pPr>
          </a:lstStyle>
          <a:p>
            <a:fld id="{0C2F2071-2CE3-4DEC-AF64-4C50D0DCDB26}" type="datetimeFigureOut">
              <a:rPr lang="uk-UA" smtClean="0"/>
              <a:pPr/>
              <a:t>18.12.2021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2" tIns="46546" rIns="93092" bIns="46546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4"/>
            <a:ext cx="5510530" cy="4509136"/>
          </a:xfrm>
          <a:prstGeom prst="rect">
            <a:avLst/>
          </a:prstGeom>
        </p:spPr>
        <p:txBody>
          <a:bodyPr vert="horz" lIns="93092" tIns="46546" rIns="93092" bIns="4654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517546"/>
            <a:ext cx="2984871" cy="501015"/>
          </a:xfrm>
          <a:prstGeom prst="rect">
            <a:avLst/>
          </a:prstGeom>
        </p:spPr>
        <p:txBody>
          <a:bodyPr vert="horz" lIns="93092" tIns="46546" rIns="93092" bIns="46546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0" y="9517546"/>
            <a:ext cx="2984871" cy="501015"/>
          </a:xfrm>
          <a:prstGeom prst="rect">
            <a:avLst/>
          </a:prstGeom>
        </p:spPr>
        <p:txBody>
          <a:bodyPr vert="horz" lIns="93092" tIns="46546" rIns="93092" bIns="46546" rtlCol="0" anchor="b"/>
          <a:lstStyle>
            <a:lvl1pPr algn="r">
              <a:defRPr sz="1200"/>
            </a:lvl1pPr>
          </a:lstStyle>
          <a:p>
            <a:fld id="{9EDE8423-6075-4BAD-B1D7-085EAF9B107A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Доходи, слайд</a:t>
            </a:r>
            <a:r>
              <a:rPr lang="uk-UA" baseline="0" dirty="0" smtClean="0"/>
              <a:t> №1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E8423-6075-4BAD-B1D7-085EAF9B107A}" type="slidenum">
              <a:rPr lang="uk-UA" smtClean="0"/>
              <a:pPr/>
              <a:t>4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Доходи, слайд</a:t>
            </a:r>
            <a:r>
              <a:rPr lang="uk-UA" baseline="0" dirty="0" smtClean="0"/>
              <a:t> №2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E8423-6075-4BAD-B1D7-085EAF9B107A}" type="slidenum">
              <a:rPr lang="uk-UA" smtClean="0"/>
              <a:pPr/>
              <a:t>5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Доходи, слайд</a:t>
            </a:r>
            <a:r>
              <a:rPr lang="uk-UA" baseline="0" dirty="0" smtClean="0"/>
              <a:t> №3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E8423-6075-4BAD-B1D7-085EAF9B107A}" type="slidenum">
              <a:rPr lang="uk-UA" smtClean="0"/>
              <a:pPr/>
              <a:t>6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Доходи, слайд</a:t>
            </a:r>
            <a:r>
              <a:rPr lang="uk-UA" baseline="0" dirty="0" smtClean="0"/>
              <a:t> №</a:t>
            </a:r>
            <a:r>
              <a:rPr lang="en-US" baseline="0" dirty="0" smtClean="0"/>
              <a:t>4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E8423-6075-4BAD-B1D7-085EAF9B107A}" type="slidenum">
              <a:rPr lang="uk-UA" smtClean="0"/>
              <a:pPr/>
              <a:t>7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Видатки 1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E8423-6075-4BAD-B1D7-085EAF9B107A}" type="slidenum">
              <a:rPr lang="uk-UA" smtClean="0"/>
              <a:pPr/>
              <a:t>9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E8423-6075-4BAD-B1D7-085EAF9B107A}" type="slidenum">
              <a:rPr lang="uk-UA" smtClean="0"/>
              <a:pPr/>
              <a:t>10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B888-4877-45F2-BCC5-C34808DD3B11}" type="datetimeFigureOut">
              <a:rPr lang="uk-UA" smtClean="0"/>
              <a:pPr/>
              <a:t>18.12.2021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5A28-6736-4D88-9C3D-9BA45011A0B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B888-4877-45F2-BCC5-C34808DD3B11}" type="datetimeFigureOut">
              <a:rPr lang="uk-UA" smtClean="0"/>
              <a:pPr/>
              <a:t>18.12.2021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5A28-6736-4D88-9C3D-9BA45011A0B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B888-4877-45F2-BCC5-C34808DD3B11}" type="datetimeFigureOut">
              <a:rPr lang="uk-UA" smtClean="0"/>
              <a:pPr/>
              <a:t>18.12.2021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5A28-6736-4D88-9C3D-9BA45011A0B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B888-4877-45F2-BCC5-C34808DD3B11}" type="datetimeFigureOut">
              <a:rPr lang="uk-UA" smtClean="0"/>
              <a:pPr/>
              <a:t>18.12.2021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5A28-6736-4D88-9C3D-9BA45011A0B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B888-4877-45F2-BCC5-C34808DD3B11}" type="datetimeFigureOut">
              <a:rPr lang="uk-UA" smtClean="0"/>
              <a:pPr/>
              <a:t>18.12.2021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5A28-6736-4D88-9C3D-9BA45011A0B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B888-4877-45F2-BCC5-C34808DD3B11}" type="datetimeFigureOut">
              <a:rPr lang="uk-UA" smtClean="0"/>
              <a:pPr/>
              <a:t>18.12.2021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5A28-6736-4D88-9C3D-9BA45011A0B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B888-4877-45F2-BCC5-C34808DD3B11}" type="datetimeFigureOut">
              <a:rPr lang="uk-UA" smtClean="0"/>
              <a:pPr/>
              <a:t>18.12.2021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5A28-6736-4D88-9C3D-9BA45011A0B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B888-4877-45F2-BCC5-C34808DD3B11}" type="datetimeFigureOut">
              <a:rPr lang="uk-UA" smtClean="0"/>
              <a:pPr/>
              <a:t>18.12.2021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5A28-6736-4D88-9C3D-9BA45011A0B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B888-4877-45F2-BCC5-C34808DD3B11}" type="datetimeFigureOut">
              <a:rPr lang="uk-UA" smtClean="0"/>
              <a:pPr/>
              <a:t>18.12.2021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5A28-6736-4D88-9C3D-9BA45011A0B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B888-4877-45F2-BCC5-C34808DD3B11}" type="datetimeFigureOut">
              <a:rPr lang="uk-UA" smtClean="0"/>
              <a:pPr/>
              <a:t>18.12.2021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5A28-6736-4D88-9C3D-9BA45011A0B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8B888-4877-45F2-BCC5-C34808DD3B11}" type="datetimeFigureOut">
              <a:rPr lang="uk-UA" smtClean="0"/>
              <a:pPr/>
              <a:t>18.12.2021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5A28-6736-4D88-9C3D-9BA45011A0B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B888-4877-45F2-BCC5-C34808DD3B11}" type="datetimeFigureOut">
              <a:rPr lang="uk-UA" smtClean="0"/>
              <a:pPr/>
              <a:t>18.12.2021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05A28-6736-4D88-9C3D-9BA45011A0B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221455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altLang="uk-UA" sz="32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Презентація до проєкту бюджету</a:t>
            </a:r>
          </a:p>
          <a:p>
            <a:pPr algn="ctr">
              <a:defRPr/>
            </a:pPr>
            <a:r>
              <a:rPr lang="uk-UA" altLang="uk-UA" sz="32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Миколаївської міської територіальної громади на 2022 рік</a:t>
            </a:r>
            <a:endParaRPr lang="uk-UA" sz="32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5786454"/>
            <a:ext cx="6215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 грудня 2021 року</a:t>
            </a:r>
            <a:endParaRPr lang="uk-UA" sz="32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71414"/>
            <a:ext cx="6215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3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Департамент фінансів </a:t>
            </a:r>
          </a:p>
          <a:p>
            <a:pPr algn="ctr">
              <a:defRPr/>
            </a:pPr>
            <a:r>
              <a:rPr lang="uk-UA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Миколаївської міської ради</a:t>
            </a:r>
            <a:endParaRPr lang="uk-UA" sz="28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96006" y="203658"/>
          <a:ext cx="8786874" cy="6429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rot="10800000" flipV="1">
            <a:off x="4000496" y="5429264"/>
            <a:ext cx="50006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3500430" y="4214818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3786182" y="2571744"/>
            <a:ext cx="500066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1000100" y="2571744"/>
            <a:ext cx="278608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43042" y="600076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Видатки на оплату праці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285720" y="142852"/>
          <a:ext cx="8572559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85720" y="214290"/>
          <a:ext cx="8643998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148805"/>
          <a:ext cx="8858280" cy="6709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142844" y="214290"/>
          <a:ext cx="8643998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14282" y="285728"/>
          <a:ext cx="8715435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28596" y="2500306"/>
            <a:ext cx="2286016" cy="114300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2643182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Забезпечення діяльності бібліотек 54,8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28992" y="2428868"/>
            <a:ext cx="2214578" cy="1428760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2500306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Забезпечення діяльності палаців і будинків культури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39,2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72066" y="4786322"/>
            <a:ext cx="2286016" cy="114300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5214942" y="507207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Інші видатки</a:t>
            </a: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13,0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1538" y="4786322"/>
            <a:ext cx="3000396" cy="114300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4929198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Відзначення державних свят, проведення загальноміських заходів  3,6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57950" y="2571744"/>
            <a:ext cx="2286016" cy="114300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4" name="TextBox 13"/>
          <p:cNvSpPr txBox="1"/>
          <p:nvPr/>
        </p:nvSpPr>
        <p:spPr>
          <a:xfrm>
            <a:off x="6572264" y="2714620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Підтримка КУ “Миколаївський зоопарк”  51,3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214290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Видатки на Культуру і мистецтво</a:t>
            </a: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Миколаївської міської територіальної громади</a:t>
            </a: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на 2022 рік,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млн. грн.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3286116" y="1428736"/>
            <a:ext cx="2305407" cy="810042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Всього</a:t>
            </a:r>
          </a:p>
          <a:p>
            <a:pPr algn="ctr"/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161,9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млн. грн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71194" y="2000240"/>
            <a:ext cx="2214578" cy="1357322"/>
          </a:xfrm>
          <a:prstGeom prst="ellipse">
            <a:avLst/>
          </a:prstGeom>
          <a:blipFill dpi="0" rotWithShape="1">
            <a:blip r:embed="rId2">
              <a:alphaModFix amt="81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3428992" y="3429000"/>
            <a:ext cx="2500330" cy="1428760"/>
          </a:xfrm>
          <a:prstGeom prst="ellipse">
            <a:avLst/>
          </a:prstGeom>
          <a:blipFill dpi="0" rotWithShape="1">
            <a:blip r:embed="rId2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3571868" y="3714752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2022 рік </a:t>
            </a:r>
          </a:p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194,6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млн. грн.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08581" y="1571612"/>
            <a:ext cx="2143140" cy="1214446"/>
          </a:xfrm>
          <a:prstGeom prst="ellipse">
            <a:avLst/>
          </a:prstGeom>
          <a:blipFill dpi="0" rotWithShape="1">
            <a:blip r:embed="rId2">
              <a:alphaModFix amt="81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3480019" y="1928802"/>
            <a:ext cx="2020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Утримання ДЮСШ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(16 шкіл) – 128,9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42910" y="3643314"/>
            <a:ext cx="2500330" cy="1428760"/>
          </a:xfrm>
          <a:prstGeom prst="ellipse">
            <a:avLst/>
          </a:prstGeom>
          <a:blipFill dpi="0" rotWithShape="1">
            <a:blip r:embed="rId2">
              <a:alphaModFix amt="81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4071942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Грошова винагорода та </a:t>
            </a:r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стипендії –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4,1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857884" y="2071678"/>
            <a:ext cx="2071702" cy="1071570"/>
          </a:xfrm>
          <a:prstGeom prst="ellipse">
            <a:avLst/>
          </a:prstGeom>
          <a:blipFill dpi="0" rotWithShape="1">
            <a:blip r:embed="rId2">
              <a:alphaModFix amt="81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3" name="TextBox 12"/>
          <p:cNvSpPr txBox="1"/>
          <p:nvPr/>
        </p:nvSpPr>
        <p:spPr>
          <a:xfrm>
            <a:off x="6000760" y="2357430"/>
            <a:ext cx="1894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Утримання ШВСМ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15,3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286512" y="3500438"/>
            <a:ext cx="2500330" cy="1428760"/>
          </a:xfrm>
          <a:prstGeom prst="ellipse">
            <a:avLst/>
          </a:prstGeom>
          <a:blipFill dpi="0" rotWithShape="1">
            <a:blip r:embed="rId2">
              <a:alphaModFix amt="81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928662" y="2264726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Заходи з олімпійських та неолімпійських видів спорту  – 4,9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388" y="3786190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Утримання та фін. підтримка спортивних споруд – 21,3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786578" y="5429264"/>
            <a:ext cx="2214578" cy="1143008"/>
          </a:xfrm>
          <a:prstGeom prst="ellipse">
            <a:avLst/>
          </a:prstGeom>
          <a:blipFill dpi="0" rotWithShape="1">
            <a:blip r:embed="rId2">
              <a:alphaModFix amt="81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16" y="5572140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Фінансова підтримка громадським організаціям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– 10,4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57158" y="5500702"/>
            <a:ext cx="2000264" cy="1071570"/>
          </a:xfrm>
          <a:prstGeom prst="ellipse">
            <a:avLst/>
          </a:prstGeom>
          <a:blipFill dpi="0" rotWithShape="1">
            <a:blip r:embed="rId2">
              <a:alphaModFix amt="81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1" name="TextBox 20"/>
          <p:cNvSpPr txBox="1"/>
          <p:nvPr/>
        </p:nvSpPr>
        <p:spPr>
          <a:xfrm>
            <a:off x="486408" y="5540241"/>
            <a:ext cx="1714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Забезпечення діяльності централізованої бухгалтерії – 5,8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714876" y="5500702"/>
            <a:ext cx="1928826" cy="1143008"/>
          </a:xfrm>
          <a:prstGeom prst="ellipse">
            <a:avLst/>
          </a:prstGeom>
          <a:blipFill dpi="0" rotWithShape="1">
            <a:blip r:embed="rId2">
              <a:alphaModFix amt="81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4" name="TextBox 23"/>
          <p:cNvSpPr txBox="1"/>
          <p:nvPr/>
        </p:nvSpPr>
        <p:spPr>
          <a:xfrm>
            <a:off x="4857752" y="5500702"/>
            <a:ext cx="1714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Фінансова </a:t>
            </a:r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підтримка ДЮСШ “Динамо” – 2,8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500298" y="5500702"/>
            <a:ext cx="1928826" cy="1071570"/>
          </a:xfrm>
          <a:prstGeom prst="ellipse">
            <a:avLst/>
          </a:prstGeom>
          <a:blipFill dpi="0" rotWithShape="1">
            <a:blip r:embed="rId2">
              <a:alphaModFix amt="81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8" name="TextBox 27"/>
          <p:cNvSpPr txBox="1"/>
          <p:nvPr/>
        </p:nvSpPr>
        <p:spPr>
          <a:xfrm>
            <a:off x="2507938" y="5715015"/>
            <a:ext cx="18497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Власні надходження бюджетних установ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– 1,1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2910" y="214290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Видатки на Фізичну культуру і спорт</a:t>
            </a: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Миколаївської міської територіальної громади</a:t>
            </a: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на 2022 рік,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млн. грн.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rot="5400000">
            <a:off x="3607587" y="4964917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4" idx="3"/>
          </p:cNvCxnSpPr>
          <p:nvPr/>
        </p:nvCxnSpPr>
        <p:spPr>
          <a:xfrm rot="5400000">
            <a:off x="2435887" y="4212869"/>
            <a:ext cx="923617" cy="179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4" idx="2"/>
          </p:cNvCxnSpPr>
          <p:nvPr/>
        </p:nvCxnSpPr>
        <p:spPr>
          <a:xfrm rot="10800000" flipV="1">
            <a:off x="3143240" y="4143380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4" idx="1"/>
          </p:cNvCxnSpPr>
          <p:nvPr/>
        </p:nvCxnSpPr>
        <p:spPr>
          <a:xfrm rot="16200000" flipV="1">
            <a:off x="3114548" y="2957627"/>
            <a:ext cx="566427" cy="794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4" idx="0"/>
          </p:cNvCxnSpPr>
          <p:nvPr/>
        </p:nvCxnSpPr>
        <p:spPr>
          <a:xfrm rot="16200000" flipV="1">
            <a:off x="4339827" y="3089669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4" idx="7"/>
            <a:endCxn id="12" idx="3"/>
          </p:cNvCxnSpPr>
          <p:nvPr/>
        </p:nvCxnSpPr>
        <p:spPr>
          <a:xfrm rot="5400000" flipH="1" flipV="1">
            <a:off x="5536259" y="3013219"/>
            <a:ext cx="651917" cy="598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4" idx="6"/>
            <a:endCxn id="14" idx="2"/>
          </p:cNvCxnSpPr>
          <p:nvPr/>
        </p:nvCxnSpPr>
        <p:spPr>
          <a:xfrm>
            <a:off x="5929322" y="4143380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4" idx="5"/>
          </p:cNvCxnSpPr>
          <p:nvPr/>
        </p:nvCxnSpPr>
        <p:spPr>
          <a:xfrm rot="16200000" flipH="1">
            <a:off x="5855935" y="4355744"/>
            <a:ext cx="923617" cy="1509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22" idx="0"/>
          </p:cNvCxnSpPr>
          <p:nvPr/>
        </p:nvCxnSpPr>
        <p:spPr>
          <a:xfrm rot="16200000" flipH="1">
            <a:off x="5054206" y="4875619"/>
            <a:ext cx="714380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500035" y="1"/>
          <a:ext cx="8143932" cy="671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142844" y="285728"/>
          <a:ext cx="8858312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85726"/>
          <a:ext cx="8501122" cy="6249539"/>
        </p:xfrm>
        <a:graphic>
          <a:graphicData uri="http://schemas.openxmlformats.org/drawingml/2006/table">
            <a:tbl>
              <a:tblPr/>
              <a:tblGrid>
                <a:gridCol w="2780577"/>
                <a:gridCol w="1629381"/>
                <a:gridCol w="1540828"/>
                <a:gridCol w="850112"/>
                <a:gridCol w="850112"/>
                <a:gridCol w="850112"/>
              </a:tblGrid>
              <a:tr h="7618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Основні макропоказники економічного і соціального розвитку України у 2022 році, на яких базуються  розрахунки фінансового </a:t>
                      </a:r>
                      <a:r>
                        <a:rPr lang="ru-RU" sz="2400" b="1" i="0" u="none" strike="noStrike" dirty="0" smtClean="0">
                          <a:solidFill>
                            <a:srgbClr val="1B1D1F"/>
                          </a:solidFill>
                          <a:latin typeface="Times New Roman"/>
                        </a:rPr>
                        <a:t>ресурсу</a:t>
                      </a:r>
                      <a:endParaRPr lang="uk-UA" sz="12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79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6641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Назва</a:t>
                      </a:r>
                      <a:endParaRPr lang="uk-UA" sz="20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7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2022 рік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79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8152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Індекс споживчих цін (ІСЦ): грудень до </a:t>
                      </a:r>
                      <a:r>
                        <a:rPr lang="ru-RU" sz="1600" b="1" i="0" u="none" strike="noStrike" dirty="0" smtClean="0">
                          <a:solidFill>
                            <a:srgbClr val="1B1D1F"/>
                          </a:solidFill>
                          <a:latin typeface="Times New Roman"/>
                        </a:rPr>
                        <a:t>грудня </a:t>
                      </a:r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попереднього року, відсотки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106,2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7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68768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Індекс цін виробників (ІЦВ): грудень до грудня попереднього року, відсотки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107,8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79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93143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Мінімальна заробітна плата та соціальні </a:t>
                      </a:r>
                      <a:r>
                        <a:rPr lang="ru-RU" sz="2400" b="1" i="0" u="none" strike="noStrike" dirty="0" smtClean="0">
                          <a:solidFill>
                            <a:srgbClr val="1B1D1F"/>
                          </a:solidFill>
                          <a:latin typeface="Times New Roman"/>
                        </a:rPr>
                        <a:t>стандарти</a:t>
                      </a:r>
                      <a:endParaRPr lang="uk-UA" sz="12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79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7199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Мінімальна заробітна плата</a:t>
                      </a:r>
                      <a:endParaRPr lang="uk-UA" sz="20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Посадовий оклад працівника І тарифного розряду Єдиної тарифної сітки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7059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Період</a:t>
                      </a:r>
                    </a:p>
                  </a:txBody>
                  <a:tcPr marL="7947" marR="7947" marT="7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грн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7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Темпи приросту, %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грн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Темпи приросту, %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98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з 01 січня 2022 року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6 500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 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2 893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 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98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з 01 жовтня 2022 року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6 700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3,1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2 982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1B1D1F"/>
                          </a:solidFill>
                          <a:latin typeface="Times New Roman"/>
                        </a:rPr>
                        <a:t>3,1</a:t>
                      </a:r>
                      <a:endParaRPr lang="uk-UA" sz="1600" b="1" i="0" u="none" strike="noStrike" dirty="0">
                        <a:solidFill>
                          <a:srgbClr val="1B1D1F"/>
                        </a:solidFill>
                        <a:latin typeface="Times New Roman"/>
                      </a:endParaRPr>
                    </a:p>
                  </a:txBody>
                  <a:tcPr marL="7947" marR="7947" marT="6357" marB="63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285720" y="214290"/>
          <a:ext cx="8715436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214282" y="285728"/>
          <a:ext cx="8715436" cy="628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6929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Громадський бюджет</a:t>
            </a:r>
          </a:p>
          <a:p>
            <a:pPr algn="ctr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Миколаївської міської територіальної громади</a:t>
            </a:r>
          </a:p>
          <a:p>
            <a:pPr algn="ctr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(бюджет участі) у 2022 році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04" y="1571612"/>
            <a:ext cx="5715040" cy="857256"/>
          </a:xfrm>
          <a:prstGeom prst="roundRect">
            <a:avLst/>
          </a:prstGeom>
          <a:solidFill>
            <a:srgbClr val="00B05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1571604" y="164305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Проєкти-переможці Громадського бюджету.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Всього: 40 проєктів на загальну суму 20,4 млн. грн.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282" y="2571744"/>
            <a:ext cx="3714776" cy="1071570"/>
          </a:xfrm>
          <a:prstGeom prst="roundRect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  <a:tint val="66000"/>
                  <a:satMod val="160000"/>
                </a:srgbClr>
              </a:gs>
              <a:gs pos="50000">
                <a:srgbClr val="66FFFF">
                  <a:shade val="30000"/>
                  <a:satMod val="115000"/>
                  <a:tint val="44500"/>
                  <a:satMod val="160000"/>
                </a:srgbClr>
              </a:gs>
              <a:gs pos="100000">
                <a:srgbClr val="66FFFF">
                  <a:shade val="30000"/>
                  <a:satMod val="115000"/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71736" y="3714752"/>
            <a:ext cx="3714776" cy="1071570"/>
          </a:xfrm>
          <a:prstGeom prst="roundRect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  <a:tint val="66000"/>
                  <a:satMod val="160000"/>
                </a:srgbClr>
              </a:gs>
              <a:gs pos="50000">
                <a:srgbClr val="66FFFF">
                  <a:shade val="30000"/>
                  <a:satMod val="115000"/>
                  <a:tint val="44500"/>
                  <a:satMod val="160000"/>
                </a:srgbClr>
              </a:gs>
              <a:gs pos="100000">
                <a:srgbClr val="66FFFF">
                  <a:shade val="30000"/>
                  <a:satMod val="115000"/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86380" y="4857760"/>
            <a:ext cx="3714776" cy="1071570"/>
          </a:xfrm>
          <a:prstGeom prst="roundRect">
            <a:avLst/>
          </a:prstGeom>
          <a:gradFill flip="none" rotWithShape="1">
            <a:gsLst>
              <a:gs pos="0">
                <a:srgbClr val="66FFFF">
                  <a:shade val="30000"/>
                  <a:satMod val="115000"/>
                  <a:tint val="66000"/>
                  <a:satMod val="160000"/>
                </a:srgbClr>
              </a:gs>
              <a:gs pos="50000">
                <a:srgbClr val="66FFFF">
                  <a:shade val="30000"/>
                  <a:satMod val="115000"/>
                  <a:tint val="44500"/>
                  <a:satMod val="160000"/>
                </a:srgbClr>
              </a:gs>
              <a:gs pos="100000">
                <a:srgbClr val="66FFFF">
                  <a:shade val="30000"/>
                  <a:satMod val="115000"/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TextBox 20"/>
          <p:cNvSpPr txBox="1"/>
          <p:nvPr/>
        </p:nvSpPr>
        <p:spPr>
          <a:xfrm>
            <a:off x="928662" y="278605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Великі – 12 проєктів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 суму 12,0 млн. грн.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4678" y="3929066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Малі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21 проєкт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 суму 6,3 млн. грн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86446" y="5072074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Соціальні - 7 проєктів 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 суму 2,1 млн. грн.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лого громад_бюджет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786322"/>
            <a:ext cx="3200407" cy="181356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214554"/>
            <a:ext cx="638395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Дякуємо за увагу!</a:t>
            </a:r>
            <a:endParaRPr lang="ru-RU" sz="6000" b="1" cap="none" spc="0" dirty="0">
              <a:ln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624567"/>
          <a:ext cx="8429684" cy="6233433"/>
        </p:xfrm>
        <a:graphic>
          <a:graphicData uri="http://schemas.openxmlformats.org/drawingml/2006/table">
            <a:tbl>
              <a:tblPr/>
              <a:tblGrid>
                <a:gridCol w="4391513"/>
                <a:gridCol w="4038171"/>
              </a:tblGrid>
              <a:tr h="274978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Загальний фонд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Спеціальний </a:t>
                      </a:r>
                      <a:r>
                        <a:rPr lang="uk-UA" sz="18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фонд</a:t>
                      </a:r>
                      <a:endParaRPr lang="uk-UA" sz="18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99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Доходи - 5 166, 2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11444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5 063,0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60621"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Субвенції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Власні надходження бюджетних установ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84965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893,5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101,8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449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Видатки - 5 421, 4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4965"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4 374,9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1 046,6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8496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Реверсна дотація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 розвитку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84965"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144,5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943,7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49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Кредитування - 40, 8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4965"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25,8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5695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Надання пільгових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довгострокових 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кредитів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молодим сім'ям та одиноким молодим громадянам на будівництво/ реконструкцію /придбання житла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Надання пільгових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довгострокових 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кредитів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молодим сім'ям та одиноким молодим громадянам на будівництво/ реконструкцію /придбання житла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84965"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69592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Повернення пільгових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довгострокових 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кредитів,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наданих молодим сім'ям та одиноким молодим громадянам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будівництво/реконструкцію /придбання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житла 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4965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46628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Гарантійні зобов'язання</a:t>
                      </a:r>
                    </a:p>
                  </a:txBody>
                  <a:tcPr marL="5016" marR="5016" marT="5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84965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449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Фінансування </a:t>
                      </a:r>
                      <a:r>
                        <a:rPr lang="uk-UA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- 296, 0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4965"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673,2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969,2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649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Передача коштів із загального фонду  до бюджету розвитку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Надходження коштів із загального фонду до бюджету розвитку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84965"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673,2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673,2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84965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Залучення кредитних коштів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84965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308,2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184965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Погашення місцевого боргу 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4965">
                <a:tc>
                  <a:txBody>
                    <a:bodyPr/>
                    <a:lstStyle/>
                    <a:p>
                      <a:pPr algn="l" fontAlgn="b"/>
                      <a:r>
                        <a:rPr lang="uk-UA" sz="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12,2</a:t>
                      </a:r>
                    </a:p>
                  </a:txBody>
                  <a:tcPr marL="5016" marR="5016" marT="5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1538" y="0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altLang="uk-UA" b="1" dirty="0" smtClean="0">
                <a:latin typeface="Times New Roman" pitchFamily="18" charset="0"/>
                <a:cs typeface="Times New Roman" pitchFamily="18" charset="0"/>
              </a:rPr>
              <a:t>Основні параметри бюджету </a:t>
            </a:r>
            <a:endParaRPr lang="en-US" alt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altLang="uk-UA" b="1" dirty="0" smtClean="0">
                <a:latin typeface="Times New Roman" pitchFamily="18" charset="0"/>
                <a:cs typeface="Times New Roman" pitchFamily="18" charset="0"/>
              </a:rPr>
              <a:t>Миколаївської міської територіальної громади  на 202</a:t>
            </a:r>
            <a:r>
              <a:rPr lang="en-US" altLang="uk-UA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altLang="uk-UA" b="1" dirty="0" smtClean="0">
                <a:latin typeface="Times New Roman" pitchFamily="18" charset="0"/>
                <a:cs typeface="Times New Roman" pitchFamily="18" charset="0"/>
              </a:rPr>
              <a:t> рік </a:t>
            </a: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7858148" y="28572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млн. грн.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214282" y="357166"/>
          <a:ext cx="8715436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329642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Стрелка вправо 6"/>
          <p:cNvSpPr/>
          <p:nvPr/>
        </p:nvSpPr>
        <p:spPr>
          <a:xfrm rot="20034564">
            <a:off x="5206767" y="2749904"/>
            <a:ext cx="1516548" cy="314208"/>
          </a:xfrm>
          <a:prstGeom prst="rightArrow">
            <a:avLst/>
          </a:prstGeom>
          <a:solidFill>
            <a:srgbClr val="00206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 rot="19995746">
            <a:off x="3258413" y="2747134"/>
            <a:ext cx="735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27 %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9995746">
            <a:off x="3387524" y="3561299"/>
            <a:ext cx="99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1109,5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9995746">
            <a:off x="5399859" y="2382823"/>
            <a:ext cx="767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11 %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9995746">
            <a:off x="5602102" y="3061233"/>
            <a:ext cx="99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512,7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642937" y="66675"/>
          <a:ext cx="7858126" cy="672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142852"/>
          <a:ext cx="9001156" cy="671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 flipV="1">
            <a:off x="2571736" y="3500438"/>
            <a:ext cx="642942" cy="142876"/>
          </a:xfrm>
          <a:prstGeom prst="straightConnector1">
            <a:avLst/>
          </a:prstGeom>
          <a:ln w="317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571736" y="3143248"/>
            <a:ext cx="642942" cy="142876"/>
          </a:xfrm>
          <a:prstGeom prst="straightConnector1">
            <a:avLst/>
          </a:prstGeom>
          <a:ln w="317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500298" y="2214554"/>
            <a:ext cx="785818" cy="285752"/>
          </a:xfrm>
          <a:prstGeom prst="straightConnector1">
            <a:avLst/>
          </a:prstGeom>
          <a:ln w="317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571736" y="2500306"/>
            <a:ext cx="714380" cy="214314"/>
          </a:xfrm>
          <a:prstGeom prst="straightConnector1">
            <a:avLst/>
          </a:prstGeom>
          <a:ln w="317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571736" y="2786058"/>
            <a:ext cx="714380" cy="214314"/>
          </a:xfrm>
          <a:prstGeom prst="straightConnector1">
            <a:avLst/>
          </a:prstGeom>
          <a:ln w="317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"/>
          <p:cNvSpPr txBox="1"/>
          <p:nvPr/>
        </p:nvSpPr>
        <p:spPr>
          <a:xfrm rot="20605154">
            <a:off x="2534072" y="2344642"/>
            <a:ext cx="714380" cy="2143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-2%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 rot="20828890">
            <a:off x="2587238" y="2638035"/>
            <a:ext cx="714380" cy="2143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8,3%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 rot="21014154">
            <a:off x="2568966" y="2934419"/>
            <a:ext cx="714380" cy="2143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19,6%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 rot="21014154">
            <a:off x="2555829" y="3291983"/>
            <a:ext cx="714380" cy="2143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39%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2571736" y="4714884"/>
            <a:ext cx="642942" cy="142876"/>
          </a:xfrm>
          <a:prstGeom prst="straightConnector1">
            <a:avLst/>
          </a:prstGeom>
          <a:ln w="317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"/>
          <p:cNvSpPr txBox="1"/>
          <p:nvPr/>
        </p:nvSpPr>
        <p:spPr>
          <a:xfrm rot="21014154">
            <a:off x="2513298" y="4509421"/>
            <a:ext cx="714380" cy="2143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15,7%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4214810" y="4500570"/>
            <a:ext cx="642942" cy="142876"/>
          </a:xfrm>
          <a:prstGeom prst="straightConnector1">
            <a:avLst/>
          </a:prstGeom>
          <a:ln w="317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1"/>
          <p:cNvSpPr txBox="1"/>
          <p:nvPr/>
        </p:nvSpPr>
        <p:spPr>
          <a:xfrm rot="21014154">
            <a:off x="4167002" y="4284476"/>
            <a:ext cx="714380" cy="2143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20,8%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4214810" y="3000372"/>
            <a:ext cx="714380" cy="285752"/>
          </a:xfrm>
          <a:prstGeom prst="straightConnector1">
            <a:avLst/>
          </a:prstGeom>
          <a:ln w="317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"/>
          <p:cNvSpPr txBox="1"/>
          <p:nvPr/>
        </p:nvSpPr>
        <p:spPr>
          <a:xfrm rot="20478463">
            <a:off x="4180140" y="2894880"/>
            <a:ext cx="714380" cy="2143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11%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4214810" y="2643182"/>
            <a:ext cx="714380" cy="285752"/>
          </a:xfrm>
          <a:prstGeom prst="straightConnector1">
            <a:avLst/>
          </a:prstGeom>
          <a:ln w="317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"/>
          <p:cNvSpPr txBox="1"/>
          <p:nvPr/>
        </p:nvSpPr>
        <p:spPr>
          <a:xfrm rot="20478463">
            <a:off x="4158873" y="2537689"/>
            <a:ext cx="714380" cy="2143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7,2%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4214810" y="2285992"/>
            <a:ext cx="714380" cy="285752"/>
          </a:xfrm>
          <a:prstGeom prst="straightConnector1">
            <a:avLst/>
          </a:prstGeom>
          <a:ln w="317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1"/>
          <p:cNvSpPr txBox="1"/>
          <p:nvPr/>
        </p:nvSpPr>
        <p:spPr>
          <a:xfrm rot="20478463">
            <a:off x="4158873" y="2180501"/>
            <a:ext cx="714380" cy="2143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7%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4214810" y="1928802"/>
            <a:ext cx="714380" cy="357190"/>
          </a:xfrm>
          <a:prstGeom prst="straightConnector1">
            <a:avLst/>
          </a:prstGeom>
          <a:ln w="317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1"/>
          <p:cNvSpPr txBox="1"/>
          <p:nvPr/>
        </p:nvSpPr>
        <p:spPr>
          <a:xfrm rot="19928322">
            <a:off x="4158874" y="1852217"/>
            <a:ext cx="714380" cy="2143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6,5%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4000496" y="1643050"/>
            <a:ext cx="857256" cy="357190"/>
          </a:xfrm>
          <a:prstGeom prst="straightConnector1">
            <a:avLst/>
          </a:prstGeom>
          <a:ln w="317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1"/>
          <p:cNvSpPr txBox="1"/>
          <p:nvPr/>
        </p:nvSpPr>
        <p:spPr>
          <a:xfrm rot="20281344">
            <a:off x="4056432" y="1537559"/>
            <a:ext cx="714380" cy="2143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27%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42852"/>
          <a:ext cx="8143932" cy="657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трелка углом 2"/>
          <p:cNvSpPr/>
          <p:nvPr/>
        </p:nvSpPr>
        <p:spPr>
          <a:xfrm>
            <a:off x="2643174" y="1714488"/>
            <a:ext cx="3643338" cy="428628"/>
          </a:xfrm>
          <a:prstGeom prst="bentArrow">
            <a:avLst>
              <a:gd name="adj1" fmla="val 25000"/>
              <a:gd name="adj2" fmla="val 22874"/>
              <a:gd name="adj3" fmla="val 25000"/>
              <a:gd name="adj4" fmla="val 4375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4942" y="1931795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1350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9256" y="2285992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1428736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+1224,3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1928802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+38,9%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295275" y="414336"/>
          <a:ext cx="8553450" cy="6300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968</Words>
  <Application>Microsoft Office PowerPoint</Application>
  <PresentationFormat>Экран (4:3)</PresentationFormat>
  <Paragraphs>250</Paragraphs>
  <Slides>23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user_452a</dc:creator>
  <cp:lastModifiedBy>User_452d</cp:lastModifiedBy>
  <cp:revision>197</cp:revision>
  <dcterms:created xsi:type="dcterms:W3CDTF">2021-12-15T12:09:30Z</dcterms:created>
  <dcterms:modified xsi:type="dcterms:W3CDTF">2021-12-18T10:54:09Z</dcterms:modified>
</cp:coreProperties>
</file>